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85" r:id="rId3"/>
    <p:sldId id="288" r:id="rId4"/>
    <p:sldId id="282" r:id="rId5"/>
    <p:sldId id="260" r:id="rId6"/>
    <p:sldId id="263" r:id="rId7"/>
    <p:sldId id="286" r:id="rId8"/>
    <p:sldId id="287" r:id="rId9"/>
    <p:sldId id="289" r:id="rId10"/>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66FF"/>
    <a:srgbClr val="FF33CC"/>
    <a:srgbClr val="9966FF"/>
    <a:srgbClr val="0099FF"/>
    <a:srgbClr val="660066"/>
    <a:srgbClr val="9900CC"/>
    <a:srgbClr val="CC0099"/>
    <a:srgbClr val="FFFF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64"/>
  </p:normalViewPr>
  <p:slideViewPr>
    <p:cSldViewPr snapToGrid="0">
      <p:cViewPr>
        <p:scale>
          <a:sx n="74" d="100"/>
          <a:sy n="74" d="100"/>
        </p:scale>
        <p:origin x="242"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313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F79E6-7838-11BA-E72A-F70144E9E4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898C5A-36AF-8D5B-4FCE-9DC874E990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C002CD-9FFD-D530-6401-041BFB69853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2566C0F-9045-8F4E-5208-95B7199CB0BA}"/>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330897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E3984-F81A-E767-F879-E078723816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B613ED-4F0C-A41E-8BBB-E9D248218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873EC1-3D48-9DB5-C43C-7FF9C3D9E0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DF35635-DB01-3D43-1C99-C7CF2FF81F6E}"/>
              </a:ext>
            </a:extLst>
          </p:cNvPr>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2666454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55964-BEAD-0829-402F-381D0EC7A0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E5FC-99EA-E496-0D1B-A57ECC2FDD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ED0972-BB62-BFF5-C0E6-F9AA243836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8FDF46-D028-D849-31AE-351CD38F3C67}"/>
              </a:ext>
            </a:extLst>
          </p:cNvPr>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850754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272B1-5467-7C20-0CFA-FAB10F224F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14D85D-323A-8C62-BC50-4965322574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EC3563-6622-0889-2ACC-133C8DFAAA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8FEC98-73CD-DA72-BC2F-1F18835ADAEB}"/>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263787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Slide Number Placeholder 6">
            <a:extLst>
              <a:ext uri="{FF2B5EF4-FFF2-40B4-BE49-F238E27FC236}">
                <a16:creationId xmlns:a16="http://schemas.microsoft.com/office/drawing/2014/main" id="{EB3401F9-86BA-F7E2-4BA3-7469B29FC845}"/>
              </a:ext>
            </a:extLst>
          </p:cNvPr>
          <p:cNvSpPr>
            <a:spLocks noGrp="1" noChangeArrowheads="1"/>
          </p:cNvSpPr>
          <p:nvPr>
            <p:ph type="sldNum" sz="quarter" idx="10"/>
          </p:nvPr>
        </p:nvSpPr>
        <p:spPr/>
        <p:txBody>
          <a:bodyPr/>
          <a:lstStyle>
            <a:lvl1pPr>
              <a:defRPr/>
            </a:lvl1pPr>
          </a:lstStyle>
          <a:p>
            <a:fld id="{8198E46F-2071-4F7B-9AED-37DD0DD57109}" type="slidenum">
              <a:rPr lang="en-US" altLang="en-US"/>
              <a:pPr/>
              <a:t>‹#›</a:t>
            </a:fld>
            <a:endParaRPr lang="en-US" altLang="en-US"/>
          </a:p>
        </p:txBody>
      </p:sp>
    </p:spTree>
    <p:extLst>
      <p:ext uri="{BB962C8B-B14F-4D97-AF65-F5344CB8AC3E}">
        <p14:creationId xmlns:p14="http://schemas.microsoft.com/office/powerpoint/2010/main" val="155128175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4.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jpeg"/><Relationship Id="rId7" Type="http://schemas.openxmlformats.org/officeDocument/2006/relationships/hyperlink" Target="https://www.dropbox.com/scl/fi/s2bepsgpjm4spnvclfzq2/BSA-Gateway-graphic.webp?rlkey=htcxevt47sio9p3fy0q2kkm9j&amp;dl=0"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hyperlink" Target="https://www.dropbox.com/scl/fi/it7wihnofoyjz8lcelr38/screen-shot-of-TwinTrace-Water-Workflow.docx?rlkey=60fkr4ain2tp6x67f7w1q4ui5&amp;dl=0"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chemeClr val="bg2">
            <a:lumMod val="10000"/>
          </a:schemeClr>
        </a:solidFill>
        <a:effectLst/>
      </p:bgPr>
    </p:bg>
    <p:spTree>
      <p:nvGrpSpPr>
        <p:cNvPr id="1" name=""/>
        <p:cNvGrpSpPr/>
        <p:nvPr/>
      </p:nvGrpSpPr>
      <p:grpSpPr>
        <a:xfrm>
          <a:off x="0" y="0"/>
          <a:ext cx="0" cy="0"/>
          <a:chOff x="0" y="0"/>
          <a:chExt cx="0" cy="0"/>
        </a:xfrm>
      </p:grpSpPr>
      <p:sp>
        <p:nvSpPr>
          <p:cNvPr id="31" name="Text 1"/>
          <p:cNvSpPr/>
          <p:nvPr/>
        </p:nvSpPr>
        <p:spPr>
          <a:xfrm>
            <a:off x="580245" y="300122"/>
            <a:ext cx="4667857" cy="847033"/>
          </a:xfrm>
          <a:prstGeom prst="rect">
            <a:avLst/>
          </a:prstGeom>
          <a:noFill/>
          <a:ln>
            <a:noFill/>
          </a:ln>
        </p:spPr>
        <p:txBody>
          <a:bodyPr wrap="square" lIns="91440" tIns="45720" rIns="91440" bIns="45720" rtlCol="0" anchor="ctr"/>
          <a:lstStyle/>
          <a:p>
            <a:pPr marL="0" indent="0" algn="l">
              <a:lnSpc>
                <a:spcPts val="3300"/>
              </a:lnSpc>
              <a:buNone/>
            </a:pPr>
            <a:r>
              <a:rPr lang="en-US" sz="3000" b="1" kern="0" spc="-150" dirty="0">
                <a:gradFill flip="none" rotWithShape="1">
                  <a:gsLst>
                    <a:gs pos="0">
                      <a:srgbClr val="0070C0"/>
                    </a:gs>
                    <a:gs pos="100000">
                      <a:srgbClr val="E1199A"/>
                    </a:gs>
                  </a:gsLst>
                  <a:lin ang="0" scaled="1"/>
                  <a:tileRect/>
                </a:gradFill>
                <a:latin typeface="Inter" pitchFamily="34" charset="0"/>
                <a:ea typeface="Inter" pitchFamily="34" charset="-122"/>
              </a:rPr>
              <a:t>Achieving  your Objectives through Digital Readiness</a:t>
            </a:r>
            <a:endParaRPr lang="en-US" sz="3000" b="1" dirty="0">
              <a:gradFill flip="none" rotWithShape="1">
                <a:gsLst>
                  <a:gs pos="0">
                    <a:srgbClr val="0070C0"/>
                  </a:gs>
                  <a:gs pos="100000">
                    <a:srgbClr val="E1199A"/>
                  </a:gs>
                </a:gsLst>
                <a:lin ang="0" scaled="1"/>
                <a:tileRect/>
              </a:gradFill>
            </a:endParaRPr>
          </a:p>
        </p:txBody>
      </p:sp>
      <p:sp>
        <p:nvSpPr>
          <p:cNvPr id="32" name="Text 2"/>
          <p:cNvSpPr/>
          <p:nvPr/>
        </p:nvSpPr>
        <p:spPr>
          <a:xfrm>
            <a:off x="590551" y="1667634"/>
            <a:ext cx="7204929" cy="1874958"/>
          </a:xfrm>
          <a:prstGeom prst="rect">
            <a:avLst/>
          </a:prstGeom>
          <a:noFill/>
          <a:ln/>
        </p:spPr>
        <p:txBody>
          <a:bodyPr wrap="square" lIns="91440" tIns="45720" rIns="91440" bIns="45720" rtlCol="0" anchor="ctr"/>
          <a:lstStyle/>
          <a:p>
            <a:pPr marL="285750" indent="-285750">
              <a:lnSpc>
                <a:spcPts val="2160"/>
              </a:lnSpc>
              <a:buFont typeface="Arial"/>
              <a:buChar char="•"/>
            </a:pPr>
            <a:endParaRPr lang="en-US" kern="0" spc="-54" dirty="0">
              <a:solidFill>
                <a:srgbClr val="E3E3E3">
                  <a:alpha val="99000"/>
                </a:srgbClr>
              </a:solidFill>
              <a:ea typeface="Calibri" panose="020F0502020204030204"/>
              <a:cs typeface="Calibri" panose="020F0502020204030204"/>
            </a:endParaRPr>
          </a:p>
        </p:txBody>
      </p:sp>
      <p:sp>
        <p:nvSpPr>
          <p:cNvPr id="33" name="Text 3"/>
          <p:cNvSpPr/>
          <p:nvPr/>
        </p:nvSpPr>
        <p:spPr>
          <a:xfrm>
            <a:off x="577034" y="4500556"/>
            <a:ext cx="1285875" cy="152400"/>
          </a:xfrm>
          <a:prstGeom prst="rect">
            <a:avLst/>
          </a:prstGeom>
          <a:noFill/>
          <a:ln/>
        </p:spPr>
        <p:txBody>
          <a:bodyPr wrap="square" rtlCol="0" anchor="ctr"/>
          <a:lstStyle/>
          <a:p>
            <a:pPr marL="0" indent="0" algn="l">
              <a:lnSpc>
                <a:spcPts val="1219"/>
              </a:lnSpc>
              <a:buNone/>
            </a:pPr>
            <a:r>
              <a:rPr lang="en-US" sz="938" b="1" kern="0" spc="-28">
                <a:solidFill>
                  <a:srgbClr val="FFFFFF">
                    <a:alpha val="99000"/>
                  </a:srgbClr>
                </a:solidFill>
                <a:latin typeface="Inter" pitchFamily="34" charset="0"/>
                <a:ea typeface="Inter" pitchFamily="34" charset="-122"/>
                <a:cs typeface="Inter" pitchFamily="34" charset="-120"/>
              </a:rPr>
              <a:t>Jeremy Barnett</a:t>
            </a:r>
            <a:endParaRPr lang="en-US" sz="938" b="1"/>
          </a:p>
        </p:txBody>
      </p:sp>
      <p:pic>
        <p:nvPicPr>
          <p:cNvPr id="35" name="Picture 34">
            <a:extLst>
              <a:ext uri="{FF2B5EF4-FFF2-40B4-BE49-F238E27FC236}">
                <a16:creationId xmlns:a16="http://schemas.microsoft.com/office/drawing/2014/main" id="{AD971365-ADF7-24C4-0A22-165BFADDAB2D}"/>
              </a:ext>
            </a:extLst>
          </p:cNvPr>
          <p:cNvPicPr>
            <a:picLocks noChangeAspect="1"/>
          </p:cNvPicPr>
          <p:nvPr/>
        </p:nvPicPr>
        <p:blipFill>
          <a:blip r:embed="rId3"/>
          <a:stretch>
            <a:fillRect/>
          </a:stretch>
        </p:blipFill>
        <p:spPr>
          <a:xfrm>
            <a:off x="8243943" y="293663"/>
            <a:ext cx="721127" cy="968607"/>
          </a:xfrm>
          <a:prstGeom prst="rect">
            <a:avLst/>
          </a:prstGeom>
        </p:spPr>
      </p:pic>
      <p:pic>
        <p:nvPicPr>
          <p:cNvPr id="2050" name="Picture 2" descr="This may contain: a black and white photo of a city at night with buildings lit up in the dark">
            <a:extLst>
              <a:ext uri="{FF2B5EF4-FFF2-40B4-BE49-F238E27FC236}">
                <a16:creationId xmlns:a16="http://schemas.microsoft.com/office/drawing/2014/main" id="{0B021A05-FF0C-9D44-24A3-59E3BED310B2}"/>
              </a:ext>
            </a:extLst>
          </p:cNvPr>
          <p:cNvPicPr>
            <a:picLocks noChangeAspect="1" noChangeArrowheads="1"/>
          </p:cNvPicPr>
          <p:nvPr/>
        </p:nvPicPr>
        <p:blipFill rotWithShape="1">
          <a:blip r:embed="rId4">
            <a:alphaModFix amt="97000"/>
            <a:extLst>
              <a:ext uri="{28A0092B-C50C-407E-A947-70E740481C1C}">
                <a14:useLocalDpi xmlns:a14="http://schemas.microsoft.com/office/drawing/2010/main" val="0"/>
              </a:ext>
            </a:extLst>
          </a:blip>
          <a:srcRect l="5882" t="32148" r="18838" b="45508"/>
          <a:stretch>
            <a:fillRect/>
          </a:stretch>
        </p:blipFill>
        <p:spPr bwMode="auto">
          <a:xfrm>
            <a:off x="1309816" y="2606667"/>
            <a:ext cx="7775364" cy="2622558"/>
          </a:xfrm>
          <a:prstGeom prst="rect">
            <a:avLst/>
          </a:prstGeom>
          <a:noFill/>
          <a:effectLst>
            <a:softEdge rad="11684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92B322E-531A-709C-4059-0CC2E251840F}"/>
              </a:ext>
            </a:extLst>
          </p:cNvPr>
          <p:cNvSpPr txBox="1"/>
          <p:nvPr/>
        </p:nvSpPr>
        <p:spPr>
          <a:xfrm>
            <a:off x="1309815" y="1518458"/>
            <a:ext cx="6870115" cy="2308324"/>
          </a:xfrm>
          <a:prstGeom prst="rect">
            <a:avLst/>
          </a:prstGeom>
          <a:noFill/>
        </p:spPr>
        <p:txBody>
          <a:bodyPr wrap="square" rtlCol="0">
            <a:spAutoFit/>
          </a:bodyPr>
          <a:lstStyle/>
          <a:p>
            <a:r>
              <a:rPr lang="en-GB" b="1" dirty="0">
                <a:solidFill>
                  <a:schemeClr val="bg1"/>
                </a:solidFill>
              </a:rPr>
              <a:t>Secure the safety of people in and around buildings (High Level Issues)</a:t>
            </a:r>
          </a:p>
          <a:p>
            <a:pPr marL="285750" indent="-285750">
              <a:buFont typeface="Arial" panose="020B0604020202020204" pitchFamily="34" charset="0"/>
              <a:buChar char="•"/>
            </a:pPr>
            <a:r>
              <a:rPr lang="en-GB" dirty="0">
                <a:solidFill>
                  <a:schemeClr val="bg1"/>
                </a:solidFill>
              </a:rPr>
              <a:t>Regulate HRBs (BSA gateways)</a:t>
            </a:r>
          </a:p>
          <a:p>
            <a:pPr marL="285750" indent="-285750">
              <a:buFont typeface="Arial" panose="020B0604020202020204" pitchFamily="34" charset="0"/>
              <a:buChar char="•"/>
            </a:pPr>
            <a:r>
              <a:rPr lang="en-GB" dirty="0">
                <a:solidFill>
                  <a:schemeClr val="bg1"/>
                </a:solidFill>
              </a:rPr>
              <a:t>Oversee building control</a:t>
            </a:r>
          </a:p>
          <a:p>
            <a:pPr marL="285750" indent="-285750">
              <a:buFont typeface="Arial" panose="020B0604020202020204" pitchFamily="34" charset="0"/>
              <a:buChar char="•"/>
            </a:pPr>
            <a:r>
              <a:rPr lang="en-GB" dirty="0">
                <a:solidFill>
                  <a:schemeClr val="bg1"/>
                </a:solidFill>
              </a:rPr>
              <a:t>Enforcement compliance</a:t>
            </a:r>
          </a:p>
          <a:p>
            <a:pPr marL="285750" indent="-285750">
              <a:buFont typeface="Arial" panose="020B0604020202020204" pitchFamily="34" charset="0"/>
              <a:buChar char="•"/>
            </a:pPr>
            <a:r>
              <a:rPr lang="en-GB" dirty="0">
                <a:solidFill>
                  <a:schemeClr val="bg1"/>
                </a:solidFill>
              </a:rPr>
              <a:t>Provide guidance</a:t>
            </a:r>
          </a:p>
          <a:p>
            <a:pPr marL="285750" indent="-285750">
              <a:buFont typeface="Arial" panose="020B0604020202020204" pitchFamily="34" charset="0"/>
              <a:buChar char="•"/>
            </a:pPr>
            <a:r>
              <a:rPr lang="en-GB" dirty="0">
                <a:solidFill>
                  <a:schemeClr val="bg1"/>
                </a:solidFill>
              </a:rPr>
              <a:t>Engaging with residents</a:t>
            </a:r>
          </a:p>
          <a:p>
            <a:pPr marL="285750" indent="-285750">
              <a:buFont typeface="Arial" panose="020B0604020202020204" pitchFamily="34" charset="0"/>
              <a:buChar char="•"/>
            </a:pPr>
            <a:r>
              <a:rPr lang="en-GB" dirty="0" err="1">
                <a:solidFill>
                  <a:schemeClr val="bg1"/>
                </a:solidFill>
              </a:rPr>
              <a:t>Hackitts</a:t>
            </a:r>
            <a:r>
              <a:rPr lang="en-GB" dirty="0">
                <a:solidFill>
                  <a:schemeClr val="bg1"/>
                </a:solidFill>
              </a:rPr>
              <a:t> conclusion ‘Culture of Indifference and Complacency’</a:t>
            </a:r>
          </a:p>
          <a:p>
            <a:pPr marL="285750" indent="-285750">
              <a:buFont typeface="Arial" panose="020B0604020202020204" pitchFamily="34" charset="0"/>
              <a:buChar char="•"/>
            </a:pPr>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a:extLst>
            <a:ext uri="{FF2B5EF4-FFF2-40B4-BE49-F238E27FC236}">
              <a16:creationId xmlns:a16="http://schemas.microsoft.com/office/drawing/2014/main" id="{0FA2B713-AC5A-9571-21E5-2DC49DB81085}"/>
            </a:ext>
          </a:extLst>
        </p:cNvPr>
        <p:cNvGrpSpPr/>
        <p:nvPr/>
      </p:nvGrpSpPr>
      <p:grpSpPr>
        <a:xfrm>
          <a:off x="0" y="0"/>
          <a:ext cx="0" cy="0"/>
          <a:chOff x="0" y="0"/>
          <a:chExt cx="0" cy="0"/>
        </a:xfrm>
      </p:grpSpPr>
      <p:sp>
        <p:nvSpPr>
          <p:cNvPr id="31" name="Text 1">
            <a:extLst>
              <a:ext uri="{FF2B5EF4-FFF2-40B4-BE49-F238E27FC236}">
                <a16:creationId xmlns:a16="http://schemas.microsoft.com/office/drawing/2014/main" id="{BE5F7E8B-3567-7E37-DA39-26CC678CB272}"/>
              </a:ext>
            </a:extLst>
          </p:cNvPr>
          <p:cNvSpPr/>
          <p:nvPr/>
        </p:nvSpPr>
        <p:spPr>
          <a:xfrm>
            <a:off x="580245" y="300123"/>
            <a:ext cx="4558285" cy="733230"/>
          </a:xfrm>
          <a:prstGeom prst="rect">
            <a:avLst/>
          </a:prstGeom>
          <a:noFill/>
          <a:ln>
            <a:noFill/>
          </a:ln>
        </p:spPr>
        <p:txBody>
          <a:bodyPr wrap="square" lIns="91440" tIns="45720" rIns="91440" bIns="45720" rtlCol="0" anchor="ctr"/>
          <a:lstStyle/>
          <a:p>
            <a:pPr marL="0" indent="0" algn="l">
              <a:lnSpc>
                <a:spcPts val="3300"/>
              </a:lnSpc>
              <a:buNone/>
            </a:pPr>
            <a:r>
              <a:rPr lang="en-US" sz="3000" b="1" kern="0" spc="-150" dirty="0">
                <a:gradFill flip="none" rotWithShape="1">
                  <a:gsLst>
                    <a:gs pos="0">
                      <a:srgbClr val="0070C0"/>
                    </a:gs>
                    <a:gs pos="100000">
                      <a:srgbClr val="E1199A"/>
                    </a:gs>
                  </a:gsLst>
                  <a:lin ang="0" scaled="1"/>
                  <a:tileRect/>
                </a:gradFill>
                <a:latin typeface="Inter" pitchFamily="34" charset="0"/>
                <a:ea typeface="Inter" pitchFamily="34" charset="-122"/>
              </a:rPr>
              <a:t>Current issues </a:t>
            </a:r>
            <a:endParaRPr lang="en-US" sz="3000" b="1" dirty="0">
              <a:gradFill flip="none" rotWithShape="1">
                <a:gsLst>
                  <a:gs pos="0">
                    <a:srgbClr val="0070C0"/>
                  </a:gs>
                  <a:gs pos="100000">
                    <a:srgbClr val="E1199A"/>
                  </a:gs>
                </a:gsLst>
                <a:lin ang="0" scaled="1"/>
                <a:tileRect/>
              </a:gradFill>
            </a:endParaRPr>
          </a:p>
        </p:txBody>
      </p:sp>
      <p:sp>
        <p:nvSpPr>
          <p:cNvPr id="32" name="Text 2">
            <a:extLst>
              <a:ext uri="{FF2B5EF4-FFF2-40B4-BE49-F238E27FC236}">
                <a16:creationId xmlns:a16="http://schemas.microsoft.com/office/drawing/2014/main" id="{BF8C14DF-B378-B230-2D3F-81B8974FB6E8}"/>
              </a:ext>
            </a:extLst>
          </p:cNvPr>
          <p:cNvSpPr/>
          <p:nvPr/>
        </p:nvSpPr>
        <p:spPr>
          <a:xfrm>
            <a:off x="717067" y="1175512"/>
            <a:ext cx="7204929" cy="1874958"/>
          </a:xfrm>
          <a:prstGeom prst="rect">
            <a:avLst/>
          </a:prstGeom>
          <a:noFill/>
          <a:ln/>
        </p:spPr>
        <p:txBody>
          <a:bodyPr wrap="square" lIns="91440" tIns="45720" rIns="91440" bIns="45720" rtlCol="0" anchor="ctr"/>
          <a:lstStyle/>
          <a:p>
            <a:pPr marL="285750" indent="-285750">
              <a:lnSpc>
                <a:spcPts val="2160"/>
              </a:lnSpc>
              <a:buFont typeface="Arial"/>
              <a:buChar char="•"/>
            </a:pPr>
            <a:endParaRPr lang="en-US" kern="0" spc="-54" dirty="0">
              <a:solidFill>
                <a:srgbClr val="E3E3E3">
                  <a:alpha val="99000"/>
                </a:srgbClr>
              </a:solidFill>
              <a:ea typeface="Calibri" panose="020F0502020204030204"/>
              <a:cs typeface="Calibri" panose="020F0502020204030204"/>
            </a:endParaRPr>
          </a:p>
        </p:txBody>
      </p:sp>
      <p:sp>
        <p:nvSpPr>
          <p:cNvPr id="33" name="Text 3">
            <a:extLst>
              <a:ext uri="{FF2B5EF4-FFF2-40B4-BE49-F238E27FC236}">
                <a16:creationId xmlns:a16="http://schemas.microsoft.com/office/drawing/2014/main" id="{2928039C-01F5-2D09-2C79-C26D317B5E51}"/>
              </a:ext>
            </a:extLst>
          </p:cNvPr>
          <p:cNvSpPr/>
          <p:nvPr/>
        </p:nvSpPr>
        <p:spPr>
          <a:xfrm>
            <a:off x="577034" y="4500556"/>
            <a:ext cx="1285875" cy="152400"/>
          </a:xfrm>
          <a:prstGeom prst="rect">
            <a:avLst/>
          </a:prstGeom>
          <a:noFill/>
          <a:ln/>
        </p:spPr>
        <p:txBody>
          <a:bodyPr wrap="square" rtlCol="0" anchor="ctr"/>
          <a:lstStyle/>
          <a:p>
            <a:pPr marL="0" indent="0" algn="l">
              <a:lnSpc>
                <a:spcPts val="1219"/>
              </a:lnSpc>
              <a:buNone/>
            </a:pPr>
            <a:r>
              <a:rPr lang="en-US" sz="938" b="1" kern="0" spc="-28">
                <a:solidFill>
                  <a:srgbClr val="FFFFFF">
                    <a:alpha val="99000"/>
                  </a:srgbClr>
                </a:solidFill>
                <a:latin typeface="Inter" pitchFamily="34" charset="0"/>
                <a:ea typeface="Inter" pitchFamily="34" charset="-122"/>
                <a:cs typeface="Inter" pitchFamily="34" charset="-120"/>
              </a:rPr>
              <a:t>Jeremy Barnett</a:t>
            </a:r>
            <a:endParaRPr lang="en-US" sz="938" b="1"/>
          </a:p>
        </p:txBody>
      </p:sp>
      <p:pic>
        <p:nvPicPr>
          <p:cNvPr id="35" name="Picture 34">
            <a:extLst>
              <a:ext uri="{FF2B5EF4-FFF2-40B4-BE49-F238E27FC236}">
                <a16:creationId xmlns:a16="http://schemas.microsoft.com/office/drawing/2014/main" id="{49D0E3EB-F479-CDAE-8E51-E788549B06AD}"/>
              </a:ext>
            </a:extLst>
          </p:cNvPr>
          <p:cNvPicPr>
            <a:picLocks noChangeAspect="1"/>
          </p:cNvPicPr>
          <p:nvPr/>
        </p:nvPicPr>
        <p:blipFill>
          <a:blip r:embed="rId3"/>
          <a:stretch>
            <a:fillRect/>
          </a:stretch>
        </p:blipFill>
        <p:spPr>
          <a:xfrm>
            <a:off x="8243943" y="293663"/>
            <a:ext cx="721127" cy="968607"/>
          </a:xfrm>
          <a:prstGeom prst="rect">
            <a:avLst/>
          </a:prstGeom>
        </p:spPr>
      </p:pic>
      <p:pic>
        <p:nvPicPr>
          <p:cNvPr id="2050" name="Picture 2" descr="This may contain: a black and white photo of a city at night with buildings lit up in the dark">
            <a:extLst>
              <a:ext uri="{FF2B5EF4-FFF2-40B4-BE49-F238E27FC236}">
                <a16:creationId xmlns:a16="http://schemas.microsoft.com/office/drawing/2014/main" id="{80E12A40-8341-29D4-1C80-223548A775E8}"/>
              </a:ext>
            </a:extLst>
          </p:cNvPr>
          <p:cNvPicPr>
            <a:picLocks noChangeAspect="1" noChangeArrowheads="1"/>
          </p:cNvPicPr>
          <p:nvPr/>
        </p:nvPicPr>
        <p:blipFill rotWithShape="1">
          <a:blip r:embed="rId4">
            <a:alphaModFix amt="97000"/>
            <a:extLst>
              <a:ext uri="{28A0092B-C50C-407E-A947-70E740481C1C}">
                <a14:useLocalDpi xmlns:a14="http://schemas.microsoft.com/office/drawing/2010/main" val="0"/>
              </a:ext>
            </a:extLst>
          </a:blip>
          <a:srcRect l="5882" t="32148" r="18838" b="45508"/>
          <a:stretch>
            <a:fillRect/>
          </a:stretch>
        </p:blipFill>
        <p:spPr bwMode="auto">
          <a:xfrm>
            <a:off x="1309816" y="2606667"/>
            <a:ext cx="7775364" cy="2622558"/>
          </a:xfrm>
          <a:prstGeom prst="rect">
            <a:avLst/>
          </a:prstGeom>
          <a:noFill/>
          <a:effectLst>
            <a:softEdge rad="11684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24235ED-7A82-639B-1026-309C9D217B04}"/>
              </a:ext>
            </a:extLst>
          </p:cNvPr>
          <p:cNvSpPr txBox="1"/>
          <p:nvPr/>
        </p:nvSpPr>
        <p:spPr>
          <a:xfrm>
            <a:off x="717067" y="1352308"/>
            <a:ext cx="8004712" cy="2031325"/>
          </a:xfrm>
          <a:prstGeom prst="rect">
            <a:avLst/>
          </a:prstGeom>
          <a:noFill/>
        </p:spPr>
        <p:txBody>
          <a:bodyPr wrap="square" rtlCol="0">
            <a:spAutoFit/>
          </a:bodyPr>
          <a:lstStyle/>
          <a:p>
            <a:r>
              <a:rPr lang="en-GB" b="1" dirty="0">
                <a:solidFill>
                  <a:schemeClr val="bg1"/>
                </a:solidFill>
              </a:rPr>
              <a:t>Building Safety Act Delays</a:t>
            </a:r>
          </a:p>
          <a:p>
            <a:pPr marL="285750" indent="-285750">
              <a:buFont typeface="Arial" panose="020B0604020202020204" pitchFamily="34" charset="0"/>
              <a:buChar char="•"/>
            </a:pPr>
            <a:r>
              <a:rPr lang="en-GB" dirty="0">
                <a:solidFill>
                  <a:schemeClr val="bg1"/>
                </a:solidFill>
              </a:rPr>
              <a:t>Average approval rates 9-43 weeks (target 12 weeks)</a:t>
            </a:r>
          </a:p>
          <a:p>
            <a:pPr marL="285750" indent="-285750">
              <a:buFont typeface="Arial" panose="020B0604020202020204" pitchFamily="34" charset="0"/>
              <a:buChar char="•"/>
            </a:pPr>
            <a:r>
              <a:rPr lang="en-GB" dirty="0">
                <a:solidFill>
                  <a:schemeClr val="bg1"/>
                </a:solidFill>
              </a:rPr>
              <a:t>Incomplete submissions</a:t>
            </a:r>
          </a:p>
          <a:p>
            <a:pPr marL="285750" indent="-285750">
              <a:buFont typeface="Arial" panose="020B0604020202020204" pitchFamily="34" charset="0"/>
              <a:buChar char="•"/>
            </a:pPr>
            <a:r>
              <a:rPr lang="en-GB" dirty="0">
                <a:solidFill>
                  <a:schemeClr val="bg1"/>
                </a:solidFill>
              </a:rPr>
              <a:t>40% failure rate of applications</a:t>
            </a:r>
          </a:p>
          <a:p>
            <a:pPr marL="285750" indent="-285750">
              <a:buFont typeface="Arial" panose="020B0604020202020204" pitchFamily="34" charset="0"/>
              <a:buChar char="•"/>
            </a:pPr>
            <a:r>
              <a:rPr lang="en-GB" dirty="0">
                <a:solidFill>
                  <a:schemeClr val="bg1"/>
                </a:solidFill>
              </a:rPr>
              <a:t>The backlog of gateway 2 applications</a:t>
            </a:r>
          </a:p>
          <a:p>
            <a:pPr marL="285750" indent="-285750">
              <a:buFont typeface="Arial" panose="020B0604020202020204" pitchFamily="34" charset="0"/>
              <a:buChar char="•"/>
            </a:pPr>
            <a:r>
              <a:rPr lang="en-GB" dirty="0">
                <a:solidFill>
                  <a:schemeClr val="bg1"/>
                </a:solidFill>
              </a:rPr>
              <a:t>Building control oversight following collapse of Assent</a:t>
            </a:r>
          </a:p>
          <a:p>
            <a:pPr marL="285750" indent="-285750">
              <a:buFont typeface="Arial" panose="020B0604020202020204" pitchFamily="34" charset="0"/>
              <a:buChar char="•"/>
            </a:pPr>
            <a:r>
              <a:rPr lang="en-GB" dirty="0">
                <a:solidFill>
                  <a:schemeClr val="bg1"/>
                </a:solidFill>
              </a:rPr>
              <a:t>Resource issues</a:t>
            </a:r>
          </a:p>
        </p:txBody>
      </p:sp>
      <p:sp>
        <p:nvSpPr>
          <p:cNvPr id="8" name="TextBox 7">
            <a:extLst>
              <a:ext uri="{FF2B5EF4-FFF2-40B4-BE49-F238E27FC236}">
                <a16:creationId xmlns:a16="http://schemas.microsoft.com/office/drawing/2014/main" id="{B1F896A7-9E4B-E808-EFE9-502B5180B68E}"/>
              </a:ext>
            </a:extLst>
          </p:cNvPr>
          <p:cNvSpPr txBox="1"/>
          <p:nvPr/>
        </p:nvSpPr>
        <p:spPr>
          <a:xfrm>
            <a:off x="537556" y="3369425"/>
            <a:ext cx="9442107" cy="369332"/>
          </a:xfrm>
          <a:prstGeom prst="rect">
            <a:avLst/>
          </a:prstGeom>
          <a:noFill/>
        </p:spPr>
        <p:txBody>
          <a:bodyPr wrap="square" rtlCol="0">
            <a:spAutoFit/>
          </a:bodyPr>
          <a:lstStyle/>
          <a:p>
            <a:r>
              <a:rPr lang="en-GB" dirty="0">
                <a:solidFill>
                  <a:schemeClr val="bg1"/>
                </a:solidFill>
              </a:rPr>
              <a:t>Hence this meeting: how can we use AI to resolve some or all of these issues</a:t>
            </a:r>
          </a:p>
        </p:txBody>
      </p:sp>
    </p:spTree>
    <p:extLst>
      <p:ext uri="{BB962C8B-B14F-4D97-AF65-F5344CB8AC3E}">
        <p14:creationId xmlns:p14="http://schemas.microsoft.com/office/powerpoint/2010/main" val="34372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a:extLst>
            <a:ext uri="{FF2B5EF4-FFF2-40B4-BE49-F238E27FC236}">
              <a16:creationId xmlns:a16="http://schemas.microsoft.com/office/drawing/2014/main" id="{93C96CC8-A9EC-551D-0876-C51255DAEFF5}"/>
            </a:ext>
          </a:extLst>
        </p:cNvPr>
        <p:cNvGrpSpPr/>
        <p:nvPr/>
      </p:nvGrpSpPr>
      <p:grpSpPr>
        <a:xfrm>
          <a:off x="0" y="0"/>
          <a:ext cx="0" cy="0"/>
          <a:chOff x="0" y="0"/>
          <a:chExt cx="0" cy="0"/>
        </a:xfrm>
      </p:grpSpPr>
      <p:sp>
        <p:nvSpPr>
          <p:cNvPr id="31" name="Text 1">
            <a:extLst>
              <a:ext uri="{FF2B5EF4-FFF2-40B4-BE49-F238E27FC236}">
                <a16:creationId xmlns:a16="http://schemas.microsoft.com/office/drawing/2014/main" id="{F1AADE01-5953-0CE2-577C-775BCE7FAFD8}"/>
              </a:ext>
            </a:extLst>
          </p:cNvPr>
          <p:cNvSpPr/>
          <p:nvPr/>
        </p:nvSpPr>
        <p:spPr>
          <a:xfrm>
            <a:off x="580245" y="300123"/>
            <a:ext cx="4558285" cy="733230"/>
          </a:xfrm>
          <a:prstGeom prst="rect">
            <a:avLst/>
          </a:prstGeom>
          <a:noFill/>
          <a:ln>
            <a:noFill/>
          </a:ln>
        </p:spPr>
        <p:txBody>
          <a:bodyPr wrap="square" lIns="91440" tIns="45720" rIns="91440" bIns="45720" rtlCol="0" anchor="ctr"/>
          <a:lstStyle/>
          <a:p>
            <a:pPr marL="0" indent="0" algn="l">
              <a:lnSpc>
                <a:spcPts val="3300"/>
              </a:lnSpc>
              <a:buNone/>
            </a:pPr>
            <a:r>
              <a:rPr lang="en-US" sz="3000" b="1" kern="0" spc="-150" dirty="0">
                <a:gradFill flip="none" rotWithShape="1">
                  <a:gsLst>
                    <a:gs pos="0">
                      <a:srgbClr val="0070C0"/>
                    </a:gs>
                    <a:gs pos="100000">
                      <a:srgbClr val="E1199A"/>
                    </a:gs>
                  </a:gsLst>
                  <a:lin ang="0" scaled="1"/>
                  <a:tileRect/>
                </a:gradFill>
                <a:latin typeface="Inter" pitchFamily="34" charset="0"/>
                <a:ea typeface="Inter" pitchFamily="34" charset="-122"/>
              </a:rPr>
              <a:t>Addressing the failure rate</a:t>
            </a:r>
            <a:endParaRPr lang="en-US" sz="3000" b="1" dirty="0">
              <a:gradFill flip="none" rotWithShape="1">
                <a:gsLst>
                  <a:gs pos="0">
                    <a:srgbClr val="0070C0"/>
                  </a:gs>
                  <a:gs pos="100000">
                    <a:srgbClr val="E1199A"/>
                  </a:gs>
                </a:gsLst>
                <a:lin ang="0" scaled="1"/>
                <a:tileRect/>
              </a:gradFill>
            </a:endParaRPr>
          </a:p>
        </p:txBody>
      </p:sp>
      <p:sp>
        <p:nvSpPr>
          <p:cNvPr id="32" name="Text 2">
            <a:extLst>
              <a:ext uri="{FF2B5EF4-FFF2-40B4-BE49-F238E27FC236}">
                <a16:creationId xmlns:a16="http://schemas.microsoft.com/office/drawing/2014/main" id="{2AB87B96-B23F-B554-0B6E-3E0902C292C2}"/>
              </a:ext>
            </a:extLst>
          </p:cNvPr>
          <p:cNvSpPr/>
          <p:nvPr/>
        </p:nvSpPr>
        <p:spPr>
          <a:xfrm>
            <a:off x="717067" y="1175512"/>
            <a:ext cx="7204929" cy="1874958"/>
          </a:xfrm>
          <a:prstGeom prst="rect">
            <a:avLst/>
          </a:prstGeom>
          <a:noFill/>
          <a:ln/>
        </p:spPr>
        <p:txBody>
          <a:bodyPr wrap="square" lIns="91440" tIns="45720" rIns="91440" bIns="45720" rtlCol="0" anchor="ctr"/>
          <a:lstStyle/>
          <a:p>
            <a:pPr marL="285750" indent="-285750">
              <a:lnSpc>
                <a:spcPts val="2160"/>
              </a:lnSpc>
              <a:buFont typeface="Arial"/>
              <a:buChar char="•"/>
            </a:pPr>
            <a:endParaRPr lang="en-US" kern="0" spc="-54" dirty="0">
              <a:solidFill>
                <a:srgbClr val="E3E3E3">
                  <a:alpha val="99000"/>
                </a:srgbClr>
              </a:solidFill>
              <a:ea typeface="Calibri" panose="020F0502020204030204"/>
              <a:cs typeface="Calibri" panose="020F0502020204030204"/>
            </a:endParaRPr>
          </a:p>
        </p:txBody>
      </p:sp>
      <p:pic>
        <p:nvPicPr>
          <p:cNvPr id="35" name="Picture 34">
            <a:extLst>
              <a:ext uri="{FF2B5EF4-FFF2-40B4-BE49-F238E27FC236}">
                <a16:creationId xmlns:a16="http://schemas.microsoft.com/office/drawing/2014/main" id="{47AF26EB-FD70-FCF1-5963-9018A73A9CB5}"/>
              </a:ext>
            </a:extLst>
          </p:cNvPr>
          <p:cNvPicPr>
            <a:picLocks noChangeAspect="1"/>
          </p:cNvPicPr>
          <p:nvPr/>
        </p:nvPicPr>
        <p:blipFill>
          <a:blip r:embed="rId3"/>
          <a:stretch>
            <a:fillRect/>
          </a:stretch>
        </p:blipFill>
        <p:spPr>
          <a:xfrm>
            <a:off x="8243943" y="293663"/>
            <a:ext cx="721127" cy="968607"/>
          </a:xfrm>
          <a:prstGeom prst="rect">
            <a:avLst/>
          </a:prstGeom>
        </p:spPr>
      </p:pic>
      <p:pic>
        <p:nvPicPr>
          <p:cNvPr id="2050" name="Picture 2" descr="This may contain: a black and white photo of a city at night with buildings lit up in the dark">
            <a:extLst>
              <a:ext uri="{FF2B5EF4-FFF2-40B4-BE49-F238E27FC236}">
                <a16:creationId xmlns:a16="http://schemas.microsoft.com/office/drawing/2014/main" id="{F502A9BE-9F6A-2FC6-D852-E9A74F2FC683}"/>
              </a:ext>
            </a:extLst>
          </p:cNvPr>
          <p:cNvPicPr>
            <a:picLocks noChangeAspect="1" noChangeArrowheads="1"/>
          </p:cNvPicPr>
          <p:nvPr/>
        </p:nvPicPr>
        <p:blipFill rotWithShape="1">
          <a:blip r:embed="rId4">
            <a:alphaModFix amt="97000"/>
            <a:extLst>
              <a:ext uri="{28A0092B-C50C-407E-A947-70E740481C1C}">
                <a14:useLocalDpi xmlns:a14="http://schemas.microsoft.com/office/drawing/2010/main" val="0"/>
              </a:ext>
            </a:extLst>
          </a:blip>
          <a:srcRect l="5882" t="32148" r="18838" b="45508"/>
          <a:stretch>
            <a:fillRect/>
          </a:stretch>
        </p:blipFill>
        <p:spPr bwMode="auto">
          <a:xfrm>
            <a:off x="1309816" y="2606667"/>
            <a:ext cx="7775364" cy="2622558"/>
          </a:xfrm>
          <a:prstGeom prst="rect">
            <a:avLst/>
          </a:prstGeom>
          <a:noFill/>
          <a:effectLst>
            <a:softEdge rad="11684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9525816-861D-F52E-EDE0-7B95ACA63CB4}"/>
              </a:ext>
            </a:extLst>
          </p:cNvPr>
          <p:cNvSpPr txBox="1"/>
          <p:nvPr/>
        </p:nvSpPr>
        <p:spPr>
          <a:xfrm>
            <a:off x="580245" y="1175512"/>
            <a:ext cx="8146312" cy="3970318"/>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bg1"/>
                </a:solidFill>
              </a:rPr>
              <a:t>Overall Rejection/invalidation rate   45-70%</a:t>
            </a:r>
          </a:p>
          <a:p>
            <a:pPr marL="285750" indent="-285750">
              <a:buFont typeface="Arial" panose="020B0604020202020204" pitchFamily="34" charset="0"/>
              <a:buChar char="•"/>
            </a:pPr>
            <a:r>
              <a:rPr lang="en-GB" dirty="0">
                <a:solidFill>
                  <a:schemeClr val="bg1"/>
                </a:solidFill>
              </a:rPr>
              <a:t>Approval rate was initially low 14% general, 10% for new build projects</a:t>
            </a:r>
          </a:p>
          <a:p>
            <a:pPr marL="285750" indent="-285750">
              <a:buFont typeface="Arial" panose="020B0604020202020204" pitchFamily="34" charset="0"/>
              <a:buChar char="•"/>
            </a:pPr>
            <a:r>
              <a:rPr lang="en-GB" dirty="0">
                <a:solidFill>
                  <a:schemeClr val="bg1"/>
                </a:solidFill>
              </a:rPr>
              <a:t>Reasons for failure</a:t>
            </a:r>
          </a:p>
          <a:p>
            <a:pPr marL="742950" lvl="1" indent="-285750">
              <a:buFont typeface="Arial" panose="020B0604020202020204" pitchFamily="34" charset="0"/>
              <a:buChar char="•"/>
            </a:pPr>
            <a:r>
              <a:rPr lang="en-GB" dirty="0">
                <a:solidFill>
                  <a:schemeClr val="bg1"/>
                </a:solidFill>
              </a:rPr>
              <a:t>40-44% initial applications rejected due to missing basic information or legal documentation</a:t>
            </a:r>
          </a:p>
          <a:p>
            <a:pPr marL="742950" lvl="1" indent="-285750">
              <a:buFont typeface="Arial" panose="020B0604020202020204" pitchFamily="34" charset="0"/>
              <a:buChar char="•"/>
            </a:pPr>
            <a:r>
              <a:rPr lang="en-GB" dirty="0">
                <a:solidFill>
                  <a:schemeClr val="bg1"/>
                </a:solidFill>
              </a:rPr>
              <a:t>73% did not meet legal standards/lacked necessary detail</a:t>
            </a:r>
          </a:p>
          <a:p>
            <a:pPr marL="742950" lvl="1" indent="-285750">
              <a:buFont typeface="Arial" panose="020B0604020202020204" pitchFamily="34" charset="0"/>
              <a:buChar char="•"/>
            </a:pPr>
            <a:r>
              <a:rPr lang="en-GB" dirty="0">
                <a:solidFill>
                  <a:schemeClr val="bg1"/>
                </a:solidFill>
              </a:rPr>
              <a:t>45% proposed work that would breach building regulations.</a:t>
            </a:r>
          </a:p>
          <a:p>
            <a:pPr marL="285750" indent="-285750">
              <a:buFont typeface="Arial" panose="020B0604020202020204" pitchFamily="34" charset="0"/>
              <a:buChar char="•"/>
            </a:pPr>
            <a:r>
              <a:rPr lang="en-GB" dirty="0">
                <a:solidFill>
                  <a:schemeClr val="bg1"/>
                </a:solidFill>
              </a:rPr>
              <a:t>Substantial recent improvements, new Innovation Unit achieving 12-13 week approvals</a:t>
            </a:r>
          </a:p>
          <a:p>
            <a:pPr marL="285750" indent="-285750">
              <a:buFont typeface="Arial" panose="020B0604020202020204" pitchFamily="34" charset="0"/>
              <a:buChar char="•"/>
            </a:pPr>
            <a:r>
              <a:rPr lang="en-GB" dirty="0">
                <a:solidFill>
                  <a:schemeClr val="bg1"/>
                </a:solidFill>
              </a:rPr>
              <a:t>Our interaction with clients shows they are still treating this as a box-ticking exercise rather than operating a stage gateway process</a:t>
            </a:r>
          </a:p>
          <a:p>
            <a:pPr marL="285750" indent="-285750">
              <a:buFont typeface="Arial" panose="020B0604020202020204" pitchFamily="34" charset="0"/>
              <a:buChar char="•"/>
            </a:pPr>
            <a:r>
              <a:rPr lang="en-GB" dirty="0">
                <a:solidFill>
                  <a:schemeClr val="bg1"/>
                </a:solidFill>
              </a:rPr>
              <a:t>We recommend developing an industry standard workflow with the Innovation Unit. </a:t>
            </a:r>
          </a:p>
          <a:p>
            <a:pPr marL="285750" indent="-285750">
              <a:buFont typeface="Arial" panose="020B0604020202020204" pitchFamily="34" charset="0"/>
              <a:buChar char="•"/>
            </a:pPr>
            <a:endParaRPr lang="en-GB" dirty="0">
              <a:solidFill>
                <a:schemeClr val="bg1"/>
              </a:solidFill>
            </a:endParaRPr>
          </a:p>
        </p:txBody>
      </p:sp>
    </p:spTree>
    <p:extLst>
      <p:ext uri="{BB962C8B-B14F-4D97-AF65-F5344CB8AC3E}">
        <p14:creationId xmlns:p14="http://schemas.microsoft.com/office/powerpoint/2010/main" val="411674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00861-0EE1-ECAA-9E0E-64E8A4BD1816}"/>
              </a:ext>
            </a:extLst>
          </p:cNvPr>
          <p:cNvSpPr>
            <a:spLocks noGrp="1"/>
          </p:cNvSpPr>
          <p:nvPr>
            <p:ph type="title"/>
          </p:nvPr>
        </p:nvSpPr>
        <p:spPr/>
        <p:txBody>
          <a:bodyPr/>
          <a:lstStyle/>
          <a:p>
            <a:endParaRPr lang="en-GB" sz="1800" dirty="0"/>
          </a:p>
        </p:txBody>
      </p:sp>
      <p:graphicFrame>
        <p:nvGraphicFramePr>
          <p:cNvPr id="4" name="Content Placeholder 3">
            <a:extLst>
              <a:ext uri="{FF2B5EF4-FFF2-40B4-BE49-F238E27FC236}">
                <a16:creationId xmlns:a16="http://schemas.microsoft.com/office/drawing/2014/main" id="{4D53EC94-013E-709E-D4CC-E6AB83FE2FCE}"/>
              </a:ext>
            </a:extLst>
          </p:cNvPr>
          <p:cNvGraphicFramePr>
            <a:graphicFrameLocks noGrp="1"/>
          </p:cNvGraphicFramePr>
          <p:nvPr>
            <p:ph idx="1"/>
            <p:extLst>
              <p:ext uri="{D42A27DB-BD31-4B8C-83A1-F6EECF244321}">
                <p14:modId xmlns:p14="http://schemas.microsoft.com/office/powerpoint/2010/main" val="2341644541"/>
              </p:ext>
            </p:extLst>
          </p:nvPr>
        </p:nvGraphicFramePr>
        <p:xfrm>
          <a:off x="0" y="0"/>
          <a:ext cx="0" cy="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995887533"/>
                    </a:ext>
                  </a:extLst>
                </a:gridCol>
                <a:gridCol w="208280">
                  <a:extLst>
                    <a:ext uri="{9D8B030D-6E8A-4147-A177-3AD203B41FA5}">
                      <a16:colId xmlns:a16="http://schemas.microsoft.com/office/drawing/2014/main" val="716200195"/>
                    </a:ext>
                  </a:extLst>
                </a:gridCol>
                <a:gridCol w="208280">
                  <a:extLst>
                    <a:ext uri="{9D8B030D-6E8A-4147-A177-3AD203B41FA5}">
                      <a16:colId xmlns:a16="http://schemas.microsoft.com/office/drawing/2014/main" val="2082697186"/>
                    </a:ext>
                  </a:extLst>
                </a:gridCol>
              </a:tblGrid>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644097660"/>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91745043"/>
                  </a:ext>
                </a:extLst>
              </a:tr>
              <a:tr h="37084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302048098"/>
                  </a:ext>
                </a:extLst>
              </a:tr>
            </a:tbl>
          </a:graphicData>
        </a:graphic>
      </p:graphicFrame>
      <p:pic>
        <p:nvPicPr>
          <p:cNvPr id="7" name="Picture 6" descr="A white and orange squares&#10;&#10;AI-generated content may be incorrect.">
            <a:extLst>
              <a:ext uri="{FF2B5EF4-FFF2-40B4-BE49-F238E27FC236}">
                <a16:creationId xmlns:a16="http://schemas.microsoft.com/office/drawing/2014/main" id="{CAF6DBAB-6ADB-1890-1E32-F1E9D6BF3AEA}"/>
              </a:ext>
            </a:extLst>
          </p:cNvPr>
          <p:cNvPicPr>
            <a:picLocks noChangeAspect="1"/>
          </p:cNvPicPr>
          <p:nvPr/>
        </p:nvPicPr>
        <p:blipFill>
          <a:blip r:embed="rId2"/>
          <a:stretch>
            <a:fillRect/>
          </a:stretch>
        </p:blipFill>
        <p:spPr>
          <a:xfrm>
            <a:off x="3254445" y="1294725"/>
            <a:ext cx="5889555" cy="3926369"/>
          </a:xfrm>
          <a:prstGeom prst="rect">
            <a:avLst/>
          </a:prstGeom>
        </p:spPr>
      </p:pic>
      <p:sp>
        <p:nvSpPr>
          <p:cNvPr id="8" name="TextBox 7">
            <a:extLst>
              <a:ext uri="{FF2B5EF4-FFF2-40B4-BE49-F238E27FC236}">
                <a16:creationId xmlns:a16="http://schemas.microsoft.com/office/drawing/2014/main" id="{9EACE0A2-4EA8-77BC-46AC-2E571A59EA37}"/>
              </a:ext>
            </a:extLst>
          </p:cNvPr>
          <p:cNvSpPr txBox="1"/>
          <p:nvPr/>
        </p:nvSpPr>
        <p:spPr>
          <a:xfrm>
            <a:off x="4673595" y="538315"/>
            <a:ext cx="3811657" cy="400110"/>
          </a:xfrm>
          <a:prstGeom prst="rect">
            <a:avLst/>
          </a:prstGeom>
          <a:noFill/>
        </p:spPr>
        <p:txBody>
          <a:bodyPr wrap="square" rtlCol="0">
            <a:spAutoFit/>
          </a:bodyPr>
          <a:lstStyle/>
          <a:p>
            <a:r>
              <a:rPr lang="en-GB" sz="2000" b="1" i="1" dirty="0"/>
              <a:t>Regulator AI Capability </a:t>
            </a:r>
          </a:p>
        </p:txBody>
      </p:sp>
      <p:sp>
        <p:nvSpPr>
          <p:cNvPr id="9" name="TextBox 8">
            <a:extLst>
              <a:ext uri="{FF2B5EF4-FFF2-40B4-BE49-F238E27FC236}">
                <a16:creationId xmlns:a16="http://schemas.microsoft.com/office/drawing/2014/main" id="{7523F6EC-D6F2-A1F0-D50C-A5AD18CC035E}"/>
              </a:ext>
            </a:extLst>
          </p:cNvPr>
          <p:cNvSpPr txBox="1"/>
          <p:nvPr/>
        </p:nvSpPr>
        <p:spPr>
          <a:xfrm>
            <a:off x="4253615" y="1202635"/>
            <a:ext cx="906792" cy="369332"/>
          </a:xfrm>
          <a:prstGeom prst="rect">
            <a:avLst/>
          </a:prstGeom>
          <a:noFill/>
        </p:spPr>
        <p:txBody>
          <a:bodyPr wrap="square" rtlCol="0">
            <a:spAutoFit/>
          </a:bodyPr>
          <a:lstStyle/>
          <a:p>
            <a:r>
              <a:rPr lang="en-GB" dirty="0"/>
              <a:t>Nil</a:t>
            </a:r>
          </a:p>
        </p:txBody>
      </p:sp>
      <p:sp>
        <p:nvSpPr>
          <p:cNvPr id="10" name="TextBox 9">
            <a:extLst>
              <a:ext uri="{FF2B5EF4-FFF2-40B4-BE49-F238E27FC236}">
                <a16:creationId xmlns:a16="http://schemas.microsoft.com/office/drawing/2014/main" id="{0BAD1DDB-1468-8BE1-1B1E-BAF62D594CAE}"/>
              </a:ext>
            </a:extLst>
          </p:cNvPr>
          <p:cNvSpPr txBox="1"/>
          <p:nvPr/>
        </p:nvSpPr>
        <p:spPr>
          <a:xfrm>
            <a:off x="5595243" y="1180163"/>
            <a:ext cx="984180" cy="369332"/>
          </a:xfrm>
          <a:prstGeom prst="rect">
            <a:avLst/>
          </a:prstGeom>
          <a:noFill/>
        </p:spPr>
        <p:txBody>
          <a:bodyPr wrap="none" rtlCol="0">
            <a:spAutoFit/>
          </a:bodyPr>
          <a:lstStyle/>
          <a:p>
            <a:r>
              <a:rPr lang="en-GB" dirty="0"/>
              <a:t> </a:t>
            </a:r>
            <a:r>
              <a:rPr lang="en-GB" dirty="0" err="1"/>
              <a:t>Tacticial</a:t>
            </a:r>
            <a:endParaRPr lang="en-GB" dirty="0"/>
          </a:p>
        </p:txBody>
      </p:sp>
      <p:sp>
        <p:nvSpPr>
          <p:cNvPr id="11" name="TextBox 10">
            <a:extLst>
              <a:ext uri="{FF2B5EF4-FFF2-40B4-BE49-F238E27FC236}">
                <a16:creationId xmlns:a16="http://schemas.microsoft.com/office/drawing/2014/main" id="{BA4D7EE5-5A6A-27A9-5531-FC72D505549B}"/>
              </a:ext>
            </a:extLst>
          </p:cNvPr>
          <p:cNvSpPr txBox="1"/>
          <p:nvPr/>
        </p:nvSpPr>
        <p:spPr>
          <a:xfrm>
            <a:off x="6999316" y="1180163"/>
            <a:ext cx="1437220" cy="369332"/>
          </a:xfrm>
          <a:prstGeom prst="rect">
            <a:avLst/>
          </a:prstGeom>
          <a:noFill/>
        </p:spPr>
        <p:txBody>
          <a:bodyPr wrap="square" rtlCol="0">
            <a:spAutoFit/>
          </a:bodyPr>
          <a:lstStyle/>
          <a:p>
            <a:r>
              <a:rPr lang="en-GB" dirty="0"/>
              <a:t>Complex </a:t>
            </a:r>
          </a:p>
        </p:txBody>
      </p:sp>
      <p:sp>
        <p:nvSpPr>
          <p:cNvPr id="12" name="TextBox 11">
            <a:extLst>
              <a:ext uri="{FF2B5EF4-FFF2-40B4-BE49-F238E27FC236}">
                <a16:creationId xmlns:a16="http://schemas.microsoft.com/office/drawing/2014/main" id="{F4A44C3D-6EBF-D063-B12F-D907FE296EB7}"/>
              </a:ext>
            </a:extLst>
          </p:cNvPr>
          <p:cNvSpPr txBox="1"/>
          <p:nvPr/>
        </p:nvSpPr>
        <p:spPr>
          <a:xfrm>
            <a:off x="2573315" y="1768337"/>
            <a:ext cx="1173676" cy="369332"/>
          </a:xfrm>
          <a:prstGeom prst="rect">
            <a:avLst/>
          </a:prstGeom>
          <a:noFill/>
        </p:spPr>
        <p:txBody>
          <a:bodyPr wrap="square" rtlCol="0">
            <a:spAutoFit/>
          </a:bodyPr>
          <a:lstStyle/>
          <a:p>
            <a:r>
              <a:rPr lang="en-GB" dirty="0"/>
              <a:t>Manual</a:t>
            </a:r>
          </a:p>
        </p:txBody>
      </p:sp>
      <p:sp>
        <p:nvSpPr>
          <p:cNvPr id="13" name="TextBox 12">
            <a:extLst>
              <a:ext uri="{FF2B5EF4-FFF2-40B4-BE49-F238E27FC236}">
                <a16:creationId xmlns:a16="http://schemas.microsoft.com/office/drawing/2014/main" id="{5ED31E81-4010-2E91-1058-6ECB2E115C63}"/>
              </a:ext>
            </a:extLst>
          </p:cNvPr>
          <p:cNvSpPr txBox="1"/>
          <p:nvPr/>
        </p:nvSpPr>
        <p:spPr>
          <a:xfrm>
            <a:off x="2573314" y="2771158"/>
            <a:ext cx="1173676" cy="369332"/>
          </a:xfrm>
          <a:prstGeom prst="rect">
            <a:avLst/>
          </a:prstGeom>
          <a:noFill/>
        </p:spPr>
        <p:txBody>
          <a:bodyPr wrap="square" rtlCol="0">
            <a:spAutoFit/>
          </a:bodyPr>
          <a:lstStyle/>
          <a:p>
            <a:r>
              <a:rPr lang="en-GB" dirty="0" err="1"/>
              <a:t>TwinTrace</a:t>
            </a:r>
            <a:endParaRPr lang="en-GB" dirty="0"/>
          </a:p>
        </p:txBody>
      </p:sp>
      <p:sp>
        <p:nvSpPr>
          <p:cNvPr id="14" name="TextBox 13">
            <a:extLst>
              <a:ext uri="{FF2B5EF4-FFF2-40B4-BE49-F238E27FC236}">
                <a16:creationId xmlns:a16="http://schemas.microsoft.com/office/drawing/2014/main" id="{63CC2659-FCE8-A94A-615B-BBB0906ED125}"/>
              </a:ext>
            </a:extLst>
          </p:cNvPr>
          <p:cNvSpPr txBox="1"/>
          <p:nvPr/>
        </p:nvSpPr>
        <p:spPr>
          <a:xfrm>
            <a:off x="2515160" y="3607903"/>
            <a:ext cx="1183749" cy="1477328"/>
          </a:xfrm>
          <a:prstGeom prst="rect">
            <a:avLst/>
          </a:prstGeom>
          <a:noFill/>
        </p:spPr>
        <p:txBody>
          <a:bodyPr wrap="square" rtlCol="0">
            <a:spAutoFit/>
          </a:bodyPr>
          <a:lstStyle/>
          <a:p>
            <a:r>
              <a:rPr lang="en-GB" dirty="0"/>
              <a:t>Lifetime Golden Thread</a:t>
            </a:r>
          </a:p>
          <a:p>
            <a:r>
              <a:rPr lang="en-GB" dirty="0"/>
              <a:t>‘Digital Twin’</a:t>
            </a:r>
          </a:p>
        </p:txBody>
      </p:sp>
      <p:sp>
        <p:nvSpPr>
          <p:cNvPr id="16" name="TextBox 15">
            <a:extLst>
              <a:ext uri="{FF2B5EF4-FFF2-40B4-BE49-F238E27FC236}">
                <a16:creationId xmlns:a16="http://schemas.microsoft.com/office/drawing/2014/main" id="{A1EE54B9-ADEF-3960-62D8-A94A6527CA32}"/>
              </a:ext>
            </a:extLst>
          </p:cNvPr>
          <p:cNvSpPr txBox="1"/>
          <p:nvPr/>
        </p:nvSpPr>
        <p:spPr>
          <a:xfrm rot="16200000">
            <a:off x="310549" y="2755768"/>
            <a:ext cx="3444289" cy="400110"/>
          </a:xfrm>
          <a:prstGeom prst="rect">
            <a:avLst/>
          </a:prstGeom>
          <a:noFill/>
        </p:spPr>
        <p:txBody>
          <a:bodyPr wrap="square" rtlCol="0">
            <a:spAutoFit/>
          </a:bodyPr>
          <a:lstStyle/>
          <a:p>
            <a:r>
              <a:rPr lang="en-GB" sz="2000" b="1" i="1" dirty="0"/>
              <a:t>Automated Collation of data </a:t>
            </a:r>
          </a:p>
        </p:txBody>
      </p:sp>
      <p:sp>
        <p:nvSpPr>
          <p:cNvPr id="17" name="TextBox 16">
            <a:extLst>
              <a:ext uri="{FF2B5EF4-FFF2-40B4-BE49-F238E27FC236}">
                <a16:creationId xmlns:a16="http://schemas.microsoft.com/office/drawing/2014/main" id="{2F909072-384D-EC9D-2DA9-E99D5F45217F}"/>
              </a:ext>
            </a:extLst>
          </p:cNvPr>
          <p:cNvSpPr txBox="1"/>
          <p:nvPr/>
        </p:nvSpPr>
        <p:spPr>
          <a:xfrm>
            <a:off x="3893514" y="1789814"/>
            <a:ext cx="1080167" cy="584775"/>
          </a:xfrm>
          <a:prstGeom prst="rect">
            <a:avLst/>
          </a:prstGeom>
          <a:noFill/>
        </p:spPr>
        <p:txBody>
          <a:bodyPr wrap="none" rtlCol="0">
            <a:spAutoFit/>
          </a:bodyPr>
          <a:lstStyle/>
          <a:p>
            <a:r>
              <a:rPr lang="en-GB" sz="1600" i="1" dirty="0"/>
              <a:t>Slow &amp;</a:t>
            </a:r>
          </a:p>
          <a:p>
            <a:r>
              <a:rPr lang="en-GB" sz="1600" i="1" dirty="0"/>
              <a:t>inaccurate</a:t>
            </a:r>
          </a:p>
        </p:txBody>
      </p:sp>
      <p:sp>
        <p:nvSpPr>
          <p:cNvPr id="18" name="TextBox 17">
            <a:extLst>
              <a:ext uri="{FF2B5EF4-FFF2-40B4-BE49-F238E27FC236}">
                <a16:creationId xmlns:a16="http://schemas.microsoft.com/office/drawing/2014/main" id="{997D8425-52F7-C2D7-317F-696A5DD9B685}"/>
              </a:ext>
            </a:extLst>
          </p:cNvPr>
          <p:cNvSpPr txBox="1"/>
          <p:nvPr/>
        </p:nvSpPr>
        <p:spPr>
          <a:xfrm>
            <a:off x="5421268" y="1768337"/>
            <a:ext cx="1843639" cy="338554"/>
          </a:xfrm>
          <a:prstGeom prst="rect">
            <a:avLst/>
          </a:prstGeom>
          <a:noFill/>
        </p:spPr>
        <p:txBody>
          <a:bodyPr wrap="square" rtlCol="0">
            <a:spAutoFit/>
          </a:bodyPr>
          <a:lstStyle/>
          <a:p>
            <a:r>
              <a:rPr lang="en-GB" sz="1600" i="1" dirty="0"/>
              <a:t>Not possible</a:t>
            </a:r>
          </a:p>
        </p:txBody>
      </p:sp>
      <p:sp>
        <p:nvSpPr>
          <p:cNvPr id="19" name="TextBox 18">
            <a:extLst>
              <a:ext uri="{FF2B5EF4-FFF2-40B4-BE49-F238E27FC236}">
                <a16:creationId xmlns:a16="http://schemas.microsoft.com/office/drawing/2014/main" id="{E615AACD-155A-43A3-2316-5BA70E4937A8}"/>
              </a:ext>
            </a:extLst>
          </p:cNvPr>
          <p:cNvSpPr txBox="1"/>
          <p:nvPr/>
        </p:nvSpPr>
        <p:spPr>
          <a:xfrm>
            <a:off x="6928187" y="1627385"/>
            <a:ext cx="1185196" cy="830997"/>
          </a:xfrm>
          <a:prstGeom prst="rect">
            <a:avLst/>
          </a:prstGeom>
          <a:noFill/>
        </p:spPr>
        <p:txBody>
          <a:bodyPr wrap="square" rtlCol="0">
            <a:spAutoFit/>
          </a:bodyPr>
          <a:lstStyle/>
          <a:p>
            <a:r>
              <a:rPr lang="en-GB" sz="1600" i="1" dirty="0"/>
              <a:t>Not cost/time effective</a:t>
            </a:r>
          </a:p>
        </p:txBody>
      </p:sp>
      <p:sp>
        <p:nvSpPr>
          <p:cNvPr id="20" name="TextBox 19">
            <a:extLst>
              <a:ext uri="{FF2B5EF4-FFF2-40B4-BE49-F238E27FC236}">
                <a16:creationId xmlns:a16="http://schemas.microsoft.com/office/drawing/2014/main" id="{0A026E95-01E2-B283-6C57-2E8156A9237C}"/>
              </a:ext>
            </a:extLst>
          </p:cNvPr>
          <p:cNvSpPr txBox="1"/>
          <p:nvPr/>
        </p:nvSpPr>
        <p:spPr>
          <a:xfrm>
            <a:off x="3929986" y="2637305"/>
            <a:ext cx="1467026" cy="830997"/>
          </a:xfrm>
          <a:prstGeom prst="rect">
            <a:avLst/>
          </a:prstGeom>
          <a:noFill/>
        </p:spPr>
        <p:txBody>
          <a:bodyPr wrap="square" rtlCol="0">
            <a:spAutoFit/>
          </a:bodyPr>
          <a:lstStyle/>
          <a:p>
            <a:r>
              <a:rPr lang="en-GB" sz="1600" i="1" dirty="0"/>
              <a:t>Quicker approvals with accurate data</a:t>
            </a:r>
          </a:p>
        </p:txBody>
      </p:sp>
      <p:sp>
        <p:nvSpPr>
          <p:cNvPr id="21" name="TextBox 20">
            <a:extLst>
              <a:ext uri="{FF2B5EF4-FFF2-40B4-BE49-F238E27FC236}">
                <a16:creationId xmlns:a16="http://schemas.microsoft.com/office/drawing/2014/main" id="{681BA80C-7CC4-C8C3-CA18-D0631A93A67E}"/>
              </a:ext>
            </a:extLst>
          </p:cNvPr>
          <p:cNvSpPr txBox="1"/>
          <p:nvPr/>
        </p:nvSpPr>
        <p:spPr>
          <a:xfrm>
            <a:off x="5500974" y="2586142"/>
            <a:ext cx="1336814" cy="1113048"/>
          </a:xfrm>
          <a:prstGeom prst="rect">
            <a:avLst/>
          </a:prstGeom>
          <a:noFill/>
        </p:spPr>
        <p:txBody>
          <a:bodyPr wrap="square" rtlCol="0">
            <a:spAutoFit/>
          </a:bodyPr>
          <a:lstStyle/>
          <a:p>
            <a:r>
              <a:rPr lang="en-GB" sz="1600" i="1" dirty="0"/>
              <a:t>Dramatic approval  time and cost savings</a:t>
            </a:r>
          </a:p>
        </p:txBody>
      </p:sp>
      <p:sp>
        <p:nvSpPr>
          <p:cNvPr id="22" name="TextBox 21">
            <a:extLst>
              <a:ext uri="{FF2B5EF4-FFF2-40B4-BE49-F238E27FC236}">
                <a16:creationId xmlns:a16="http://schemas.microsoft.com/office/drawing/2014/main" id="{187BC3DF-648D-BC58-8791-46FA4A20FB9A}"/>
              </a:ext>
            </a:extLst>
          </p:cNvPr>
          <p:cNvSpPr txBox="1"/>
          <p:nvPr/>
        </p:nvSpPr>
        <p:spPr>
          <a:xfrm>
            <a:off x="6913443" y="2711930"/>
            <a:ext cx="1654864" cy="830997"/>
          </a:xfrm>
          <a:prstGeom prst="rect">
            <a:avLst/>
          </a:prstGeom>
          <a:noFill/>
        </p:spPr>
        <p:txBody>
          <a:bodyPr wrap="square" rtlCol="0">
            <a:spAutoFit/>
          </a:bodyPr>
          <a:lstStyle/>
          <a:p>
            <a:r>
              <a:rPr lang="en-GB" sz="1600" i="1" dirty="0"/>
              <a:t>Fully automated recommendation</a:t>
            </a:r>
          </a:p>
          <a:p>
            <a:r>
              <a:rPr lang="en-GB" sz="1600" i="1" dirty="0"/>
              <a:t>system</a:t>
            </a:r>
          </a:p>
        </p:txBody>
      </p:sp>
      <p:sp>
        <p:nvSpPr>
          <p:cNvPr id="23" name="TextBox 22">
            <a:extLst>
              <a:ext uri="{FF2B5EF4-FFF2-40B4-BE49-F238E27FC236}">
                <a16:creationId xmlns:a16="http://schemas.microsoft.com/office/drawing/2014/main" id="{CACBFF36-2582-5002-0627-523B0A9A92AB}"/>
              </a:ext>
            </a:extLst>
          </p:cNvPr>
          <p:cNvSpPr txBox="1"/>
          <p:nvPr/>
        </p:nvSpPr>
        <p:spPr>
          <a:xfrm>
            <a:off x="4006380" y="3931487"/>
            <a:ext cx="1231893" cy="584775"/>
          </a:xfrm>
          <a:prstGeom prst="rect">
            <a:avLst/>
          </a:prstGeom>
          <a:noFill/>
        </p:spPr>
        <p:txBody>
          <a:bodyPr wrap="square" rtlCol="0">
            <a:spAutoFit/>
          </a:bodyPr>
          <a:lstStyle/>
          <a:p>
            <a:r>
              <a:rPr lang="en-GB" sz="1600" i="1" dirty="0"/>
              <a:t>Safe Buildings</a:t>
            </a:r>
          </a:p>
        </p:txBody>
      </p:sp>
      <p:sp>
        <p:nvSpPr>
          <p:cNvPr id="24" name="TextBox 23">
            <a:extLst>
              <a:ext uri="{FF2B5EF4-FFF2-40B4-BE49-F238E27FC236}">
                <a16:creationId xmlns:a16="http://schemas.microsoft.com/office/drawing/2014/main" id="{EDFAD7FF-7E49-B716-B152-18CB4FE4C2E6}"/>
              </a:ext>
            </a:extLst>
          </p:cNvPr>
          <p:cNvSpPr txBox="1"/>
          <p:nvPr/>
        </p:nvSpPr>
        <p:spPr>
          <a:xfrm>
            <a:off x="5421268" y="3716776"/>
            <a:ext cx="3125777" cy="923330"/>
          </a:xfrm>
          <a:prstGeom prst="rect">
            <a:avLst/>
          </a:prstGeom>
          <a:noFill/>
        </p:spPr>
        <p:txBody>
          <a:bodyPr wrap="square" rtlCol="0">
            <a:spAutoFit/>
          </a:bodyPr>
          <a:lstStyle/>
          <a:p>
            <a:r>
              <a:rPr lang="en-GB" i="1" dirty="0"/>
              <a:t>Powerful  &amp; cost effective safety predictions and enforcement engine at speed </a:t>
            </a:r>
          </a:p>
        </p:txBody>
      </p:sp>
      <p:sp>
        <p:nvSpPr>
          <p:cNvPr id="25" name="Arrow: Down 24">
            <a:extLst>
              <a:ext uri="{FF2B5EF4-FFF2-40B4-BE49-F238E27FC236}">
                <a16:creationId xmlns:a16="http://schemas.microsoft.com/office/drawing/2014/main" id="{248C2F3C-DEE0-4242-CA92-4B2B189F2725}"/>
              </a:ext>
            </a:extLst>
          </p:cNvPr>
          <p:cNvSpPr/>
          <p:nvPr/>
        </p:nvSpPr>
        <p:spPr>
          <a:xfrm>
            <a:off x="1315639" y="1549495"/>
            <a:ext cx="447586" cy="305232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2682B153-12B3-7EF9-DCAB-89F6FBE04242}"/>
              </a:ext>
            </a:extLst>
          </p:cNvPr>
          <p:cNvSpPr/>
          <p:nvPr/>
        </p:nvSpPr>
        <p:spPr>
          <a:xfrm>
            <a:off x="4312093" y="150994"/>
            <a:ext cx="3801290" cy="3693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6BCD797-4382-17C8-2072-E730601D4B24}"/>
              </a:ext>
            </a:extLst>
          </p:cNvPr>
          <p:cNvSpPr txBox="1"/>
          <p:nvPr/>
        </p:nvSpPr>
        <p:spPr>
          <a:xfrm>
            <a:off x="417926" y="236764"/>
            <a:ext cx="3152265" cy="830997"/>
          </a:xfrm>
          <a:prstGeom prst="rect">
            <a:avLst/>
          </a:prstGeom>
          <a:noFill/>
        </p:spPr>
        <p:txBody>
          <a:bodyPr wrap="square" rtlCol="0">
            <a:spAutoFit/>
          </a:bodyPr>
          <a:lstStyle/>
          <a:p>
            <a:r>
              <a:rPr lang="en-GB" sz="2400" b="1" dirty="0"/>
              <a:t>Achieving Maximum Impact from AI</a:t>
            </a:r>
          </a:p>
        </p:txBody>
      </p:sp>
    </p:spTree>
    <p:extLst>
      <p:ext uri="{BB962C8B-B14F-4D97-AF65-F5344CB8AC3E}">
        <p14:creationId xmlns:p14="http://schemas.microsoft.com/office/powerpoint/2010/main" val="303356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6" grpId="0"/>
      <p:bldP spid="17" grpId="0"/>
      <p:bldP spid="18" grpId="0"/>
      <p:bldP spid="19" grpId="0"/>
      <p:bldP spid="20" grpId="0"/>
      <p:bldP spid="21" grpId="0"/>
      <p:bldP spid="22" grpId="0"/>
      <p:bldP spid="23" grpId="0"/>
      <p:bldP spid="24" grpId="0"/>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chemeClr val="bg2">
            <a:lumMod val="10000"/>
          </a:schemeClr>
        </a:solidFill>
        <a:effectLst/>
      </p:bgPr>
    </p:bg>
    <p:spTree>
      <p:nvGrpSpPr>
        <p:cNvPr id="1" name=""/>
        <p:cNvGrpSpPr/>
        <p:nvPr/>
      </p:nvGrpSpPr>
      <p:grpSpPr>
        <a:xfrm>
          <a:off x="0" y="0"/>
          <a:ext cx="0" cy="0"/>
          <a:chOff x="0" y="0"/>
          <a:chExt cx="0" cy="0"/>
        </a:xfrm>
      </p:grpSpPr>
      <p:sp>
        <p:nvSpPr>
          <p:cNvPr id="2" name="Shape 0"/>
          <p:cNvSpPr/>
          <p:nvPr/>
        </p:nvSpPr>
        <p:spPr>
          <a:xfrm>
            <a:off x="0" y="11530013"/>
            <a:ext cx="9144000" cy="304800"/>
          </a:xfrm>
          <a:prstGeom prst="rect">
            <a:avLst/>
          </a:prstGeom>
          <a:solidFill>
            <a:srgbClr val="E3E3E3"/>
          </a:solidFill>
          <a:ln w="12700">
            <a:solidFill>
              <a:srgbClr val="E6E6E6"/>
            </a:solidFill>
            <a:prstDash val="solid"/>
          </a:ln>
        </p:spPr>
        <p:txBody>
          <a:bodyPr/>
          <a:lstStyle/>
          <a:p>
            <a:endParaRPr lang="en-GB"/>
          </a:p>
        </p:txBody>
      </p:sp>
      <p:sp>
        <p:nvSpPr>
          <p:cNvPr id="3" name="Shape 1"/>
          <p:cNvSpPr/>
          <p:nvPr/>
        </p:nvSpPr>
        <p:spPr>
          <a:xfrm>
            <a:off x="1957388" y="2052637"/>
            <a:ext cx="1209075" cy="1624013"/>
          </a:xfrm>
          <a:prstGeom prst="rect">
            <a:avLst/>
          </a:prstGeom>
          <a:noFill/>
          <a:ln/>
        </p:spPr>
        <p:txBody>
          <a:bodyPr/>
          <a:lstStyle/>
          <a:p>
            <a:endParaRPr lang="en-GB"/>
          </a:p>
        </p:txBody>
      </p:sp>
      <p:pic>
        <p:nvPicPr>
          <p:cNvPr id="5" name="Image 1" descr="preencoded.png"/>
          <p:cNvPicPr>
            <a:picLocks noChangeAspect="1"/>
          </p:cNvPicPr>
          <p:nvPr/>
        </p:nvPicPr>
        <p:blipFill>
          <a:blip r:embed="rId3"/>
          <a:stretch>
            <a:fillRect/>
          </a:stretch>
        </p:blipFill>
        <p:spPr>
          <a:xfrm>
            <a:off x="5935704" y="3155207"/>
            <a:ext cx="2384208" cy="1542501"/>
          </a:xfrm>
          <a:prstGeom prst="rect">
            <a:avLst/>
          </a:prstGeom>
        </p:spPr>
      </p:pic>
      <p:pic>
        <p:nvPicPr>
          <p:cNvPr id="6" name="Image 2" descr="preencoded.png"/>
          <p:cNvPicPr>
            <a:picLocks noChangeAspect="1"/>
          </p:cNvPicPr>
          <p:nvPr/>
        </p:nvPicPr>
        <p:blipFill>
          <a:blip r:embed="rId4"/>
          <a:srcRect b="38403"/>
          <a:stretch>
            <a:fillRect/>
          </a:stretch>
        </p:blipFill>
        <p:spPr>
          <a:xfrm>
            <a:off x="5120584" y="2206729"/>
            <a:ext cx="3992184" cy="1785946"/>
          </a:xfrm>
          <a:prstGeom prst="rect">
            <a:avLst/>
          </a:prstGeom>
        </p:spPr>
      </p:pic>
      <p:pic>
        <p:nvPicPr>
          <p:cNvPr id="7" name="Image 3" descr="preencoded.png"/>
          <p:cNvPicPr>
            <a:picLocks noChangeAspect="1"/>
          </p:cNvPicPr>
          <p:nvPr/>
        </p:nvPicPr>
        <p:blipFill>
          <a:blip r:embed="rId5"/>
          <a:stretch>
            <a:fillRect/>
          </a:stretch>
        </p:blipFill>
        <p:spPr>
          <a:xfrm>
            <a:off x="5674964" y="1475589"/>
            <a:ext cx="2883424" cy="2041718"/>
          </a:xfrm>
          <a:prstGeom prst="rect">
            <a:avLst/>
          </a:prstGeom>
        </p:spPr>
      </p:pic>
      <p:pic>
        <p:nvPicPr>
          <p:cNvPr id="8" name="Image 4" descr="preencoded.png"/>
          <p:cNvPicPr>
            <a:picLocks noChangeAspect="1"/>
          </p:cNvPicPr>
          <p:nvPr/>
        </p:nvPicPr>
        <p:blipFill>
          <a:blip r:embed="rId6"/>
          <a:srcRect l="7980"/>
          <a:stretch>
            <a:fillRect/>
          </a:stretch>
        </p:blipFill>
        <p:spPr>
          <a:xfrm>
            <a:off x="5903273" y="129371"/>
            <a:ext cx="2520849" cy="1679300"/>
          </a:xfrm>
          <a:prstGeom prst="rect">
            <a:avLst/>
          </a:prstGeom>
        </p:spPr>
      </p:pic>
      <p:pic>
        <p:nvPicPr>
          <p:cNvPr id="9" name="Image 5" descr="preencoded.png"/>
          <p:cNvPicPr>
            <a:picLocks noChangeAspect="1"/>
          </p:cNvPicPr>
          <p:nvPr/>
        </p:nvPicPr>
        <p:blipFill>
          <a:blip r:embed="rId7"/>
          <a:srcRect l="8577"/>
          <a:stretch>
            <a:fillRect/>
          </a:stretch>
        </p:blipFill>
        <p:spPr>
          <a:xfrm>
            <a:off x="5903273" y="848620"/>
            <a:ext cx="2533842" cy="1742776"/>
          </a:xfrm>
          <a:prstGeom prst="rect">
            <a:avLst/>
          </a:prstGeom>
        </p:spPr>
      </p:pic>
      <p:pic>
        <p:nvPicPr>
          <p:cNvPr id="10" name="Image 6" descr="preencoded.png"/>
          <p:cNvPicPr>
            <a:picLocks noChangeAspect="1"/>
          </p:cNvPicPr>
          <p:nvPr/>
        </p:nvPicPr>
        <p:blipFill>
          <a:blip r:embed="rId8"/>
          <a:stretch>
            <a:fillRect/>
          </a:stretch>
        </p:blipFill>
        <p:spPr>
          <a:xfrm>
            <a:off x="2646299" y="3066156"/>
            <a:ext cx="362327" cy="297802"/>
          </a:xfrm>
          <a:prstGeom prst="rect">
            <a:avLst/>
          </a:prstGeom>
        </p:spPr>
      </p:pic>
      <p:pic>
        <p:nvPicPr>
          <p:cNvPr id="11" name="Image 7" descr="preencoded.png"/>
          <p:cNvPicPr>
            <a:picLocks noChangeAspect="1"/>
          </p:cNvPicPr>
          <p:nvPr/>
        </p:nvPicPr>
        <p:blipFill>
          <a:blip r:embed="rId9"/>
          <a:stretch>
            <a:fillRect/>
          </a:stretch>
        </p:blipFill>
        <p:spPr>
          <a:xfrm>
            <a:off x="2106285" y="3067149"/>
            <a:ext cx="541009" cy="296809"/>
          </a:xfrm>
          <a:prstGeom prst="rect">
            <a:avLst/>
          </a:prstGeom>
        </p:spPr>
      </p:pic>
      <p:pic>
        <p:nvPicPr>
          <p:cNvPr id="12" name="Image 8" descr="preencoded.png"/>
          <p:cNvPicPr>
            <a:picLocks noChangeAspect="1"/>
          </p:cNvPicPr>
          <p:nvPr/>
        </p:nvPicPr>
        <p:blipFill>
          <a:blip r:embed="rId10"/>
          <a:stretch>
            <a:fillRect/>
          </a:stretch>
        </p:blipFill>
        <p:spPr>
          <a:xfrm>
            <a:off x="2106285" y="3006596"/>
            <a:ext cx="902340" cy="127062"/>
          </a:xfrm>
          <a:prstGeom prst="rect">
            <a:avLst/>
          </a:prstGeom>
        </p:spPr>
      </p:pic>
      <p:pic>
        <p:nvPicPr>
          <p:cNvPr id="13" name="Image 9" descr="preencoded.png"/>
          <p:cNvPicPr>
            <a:picLocks noChangeAspect="1"/>
          </p:cNvPicPr>
          <p:nvPr/>
        </p:nvPicPr>
        <p:blipFill>
          <a:blip r:embed="rId11"/>
          <a:stretch>
            <a:fillRect/>
          </a:stretch>
        </p:blipFill>
        <p:spPr>
          <a:xfrm>
            <a:off x="2229385" y="2310733"/>
            <a:ext cx="119123" cy="751453"/>
          </a:xfrm>
          <a:prstGeom prst="rect">
            <a:avLst/>
          </a:prstGeom>
        </p:spPr>
      </p:pic>
      <p:pic>
        <p:nvPicPr>
          <p:cNvPr id="14" name="Image 10" descr="preencoded.png"/>
          <p:cNvPicPr>
            <a:picLocks noChangeAspect="1"/>
          </p:cNvPicPr>
          <p:nvPr/>
        </p:nvPicPr>
        <p:blipFill>
          <a:blip r:embed="rId12"/>
          <a:stretch>
            <a:fillRect/>
          </a:stretch>
        </p:blipFill>
        <p:spPr>
          <a:xfrm>
            <a:off x="2489457" y="2052637"/>
            <a:ext cx="146917" cy="1034365"/>
          </a:xfrm>
          <a:prstGeom prst="rect">
            <a:avLst/>
          </a:prstGeom>
        </p:spPr>
      </p:pic>
      <p:pic>
        <p:nvPicPr>
          <p:cNvPr id="15" name="Image 11" descr="preencoded.png"/>
          <p:cNvPicPr>
            <a:picLocks noChangeAspect="1"/>
          </p:cNvPicPr>
          <p:nvPr/>
        </p:nvPicPr>
        <p:blipFill>
          <a:blip r:embed="rId13"/>
          <a:stretch>
            <a:fillRect/>
          </a:stretch>
        </p:blipFill>
        <p:spPr>
          <a:xfrm>
            <a:off x="2348499" y="2310733"/>
            <a:ext cx="120114" cy="751453"/>
          </a:xfrm>
          <a:prstGeom prst="rect">
            <a:avLst/>
          </a:prstGeom>
        </p:spPr>
      </p:pic>
      <p:pic>
        <p:nvPicPr>
          <p:cNvPr id="16" name="Image 12" descr="preencoded.png"/>
          <p:cNvPicPr>
            <a:picLocks noChangeAspect="1"/>
          </p:cNvPicPr>
          <p:nvPr/>
        </p:nvPicPr>
        <p:blipFill>
          <a:blip r:embed="rId14"/>
          <a:stretch>
            <a:fillRect/>
          </a:stretch>
        </p:blipFill>
        <p:spPr>
          <a:xfrm>
            <a:off x="2634390" y="2052637"/>
            <a:ext cx="148903" cy="1034365"/>
          </a:xfrm>
          <a:prstGeom prst="rect">
            <a:avLst/>
          </a:prstGeom>
        </p:spPr>
      </p:pic>
      <p:pic>
        <p:nvPicPr>
          <p:cNvPr id="17" name="Image 13" descr="preencoded.png"/>
          <p:cNvPicPr>
            <a:picLocks noChangeAspect="1"/>
          </p:cNvPicPr>
          <p:nvPr/>
        </p:nvPicPr>
        <p:blipFill>
          <a:blip r:embed="rId15"/>
          <a:stretch>
            <a:fillRect/>
          </a:stretch>
        </p:blipFill>
        <p:spPr>
          <a:xfrm>
            <a:off x="2385227" y="2425882"/>
            <a:ext cx="42686" cy="97282"/>
          </a:xfrm>
          <a:prstGeom prst="rect">
            <a:avLst/>
          </a:prstGeom>
        </p:spPr>
      </p:pic>
      <p:pic>
        <p:nvPicPr>
          <p:cNvPr id="18" name="Image 14" descr="preencoded.png"/>
          <p:cNvPicPr>
            <a:picLocks noChangeAspect="1"/>
          </p:cNvPicPr>
          <p:nvPr/>
        </p:nvPicPr>
        <p:blipFill>
          <a:blip r:embed="rId16"/>
          <a:stretch>
            <a:fillRect/>
          </a:stretch>
        </p:blipFill>
        <p:spPr>
          <a:xfrm>
            <a:off x="2680050" y="2211465"/>
            <a:ext cx="53606" cy="133018"/>
          </a:xfrm>
          <a:prstGeom prst="rect">
            <a:avLst/>
          </a:prstGeom>
        </p:spPr>
      </p:pic>
      <p:pic>
        <p:nvPicPr>
          <p:cNvPr id="19" name="Image 15" descr="preencoded.png"/>
          <p:cNvPicPr>
            <a:picLocks noChangeAspect="1"/>
          </p:cNvPicPr>
          <p:nvPr/>
        </p:nvPicPr>
        <p:blipFill>
          <a:blip r:embed="rId15"/>
          <a:stretch>
            <a:fillRect/>
          </a:stretch>
        </p:blipFill>
        <p:spPr>
          <a:xfrm>
            <a:off x="2386222" y="2558901"/>
            <a:ext cx="42686" cy="97282"/>
          </a:xfrm>
          <a:prstGeom prst="rect">
            <a:avLst/>
          </a:prstGeom>
        </p:spPr>
      </p:pic>
      <p:pic>
        <p:nvPicPr>
          <p:cNvPr id="20" name="Image 16" descr="preencoded.png"/>
          <p:cNvPicPr>
            <a:picLocks noChangeAspect="1"/>
          </p:cNvPicPr>
          <p:nvPr/>
        </p:nvPicPr>
        <p:blipFill>
          <a:blip r:embed="rId17"/>
          <a:stretch>
            <a:fillRect/>
          </a:stretch>
        </p:blipFill>
        <p:spPr>
          <a:xfrm>
            <a:off x="2682036" y="2394117"/>
            <a:ext cx="51620" cy="135003"/>
          </a:xfrm>
          <a:prstGeom prst="rect">
            <a:avLst/>
          </a:prstGeom>
        </p:spPr>
      </p:pic>
      <p:pic>
        <p:nvPicPr>
          <p:cNvPr id="21" name="Image 17" descr="preencoded.png"/>
          <p:cNvPicPr>
            <a:picLocks noChangeAspect="1"/>
          </p:cNvPicPr>
          <p:nvPr/>
        </p:nvPicPr>
        <p:blipFill>
          <a:blip r:embed="rId15"/>
          <a:stretch>
            <a:fillRect/>
          </a:stretch>
        </p:blipFill>
        <p:spPr>
          <a:xfrm>
            <a:off x="2384236" y="2691919"/>
            <a:ext cx="42686" cy="97282"/>
          </a:xfrm>
          <a:prstGeom prst="rect">
            <a:avLst/>
          </a:prstGeom>
        </p:spPr>
      </p:pic>
      <p:pic>
        <p:nvPicPr>
          <p:cNvPr id="22" name="Image 18" descr="preencoded.png"/>
          <p:cNvPicPr>
            <a:picLocks noChangeAspect="1"/>
          </p:cNvPicPr>
          <p:nvPr/>
        </p:nvPicPr>
        <p:blipFill>
          <a:blip r:embed="rId18"/>
          <a:stretch>
            <a:fillRect/>
          </a:stretch>
        </p:blipFill>
        <p:spPr>
          <a:xfrm>
            <a:off x="2680050" y="2578754"/>
            <a:ext cx="51620" cy="133018"/>
          </a:xfrm>
          <a:prstGeom prst="rect">
            <a:avLst/>
          </a:prstGeom>
        </p:spPr>
      </p:pic>
      <p:pic>
        <p:nvPicPr>
          <p:cNvPr id="23" name="Image 19" descr="preencoded.png"/>
          <p:cNvPicPr>
            <a:picLocks noChangeAspect="1"/>
          </p:cNvPicPr>
          <p:nvPr/>
        </p:nvPicPr>
        <p:blipFill>
          <a:blip r:embed="rId15"/>
          <a:stretch>
            <a:fillRect/>
          </a:stretch>
        </p:blipFill>
        <p:spPr>
          <a:xfrm>
            <a:off x="2386222" y="2826922"/>
            <a:ext cx="42686" cy="97282"/>
          </a:xfrm>
          <a:prstGeom prst="rect">
            <a:avLst/>
          </a:prstGeom>
        </p:spPr>
      </p:pic>
      <p:pic>
        <p:nvPicPr>
          <p:cNvPr id="24" name="Image 20" descr="preencoded.png"/>
          <p:cNvPicPr>
            <a:picLocks noChangeAspect="1"/>
          </p:cNvPicPr>
          <p:nvPr/>
        </p:nvPicPr>
        <p:blipFill>
          <a:blip r:embed="rId17"/>
          <a:stretch>
            <a:fillRect/>
          </a:stretch>
        </p:blipFill>
        <p:spPr>
          <a:xfrm>
            <a:off x="2682036" y="2763391"/>
            <a:ext cx="51620" cy="135003"/>
          </a:xfrm>
          <a:prstGeom prst="rect">
            <a:avLst/>
          </a:prstGeom>
        </p:spPr>
      </p:pic>
      <p:pic>
        <p:nvPicPr>
          <p:cNvPr id="25" name="Image 21" descr="preencoded.png"/>
          <p:cNvPicPr>
            <a:picLocks noChangeAspect="1"/>
          </p:cNvPicPr>
          <p:nvPr/>
        </p:nvPicPr>
        <p:blipFill>
          <a:blip r:embed="rId19"/>
          <a:stretch>
            <a:fillRect/>
          </a:stretch>
        </p:blipFill>
        <p:spPr>
          <a:xfrm>
            <a:off x="2262141" y="2421912"/>
            <a:ext cx="50625" cy="105223"/>
          </a:xfrm>
          <a:prstGeom prst="rect">
            <a:avLst/>
          </a:prstGeom>
        </p:spPr>
      </p:pic>
      <p:pic>
        <p:nvPicPr>
          <p:cNvPr id="26" name="Image 22" descr="preencoded.png"/>
          <p:cNvPicPr>
            <a:picLocks noChangeAspect="1"/>
          </p:cNvPicPr>
          <p:nvPr/>
        </p:nvPicPr>
        <p:blipFill>
          <a:blip r:embed="rId20"/>
          <a:stretch>
            <a:fillRect/>
          </a:stretch>
        </p:blipFill>
        <p:spPr>
          <a:xfrm>
            <a:off x="2529167" y="2205509"/>
            <a:ext cx="63531" cy="144930"/>
          </a:xfrm>
          <a:prstGeom prst="rect">
            <a:avLst/>
          </a:prstGeom>
        </p:spPr>
      </p:pic>
      <p:pic>
        <p:nvPicPr>
          <p:cNvPr id="27" name="Image 23" descr="preencoded.png"/>
          <p:cNvPicPr>
            <a:picLocks noChangeAspect="1"/>
          </p:cNvPicPr>
          <p:nvPr/>
        </p:nvPicPr>
        <p:blipFill>
          <a:blip r:embed="rId19"/>
          <a:stretch>
            <a:fillRect/>
          </a:stretch>
        </p:blipFill>
        <p:spPr>
          <a:xfrm>
            <a:off x="2261141" y="2556915"/>
            <a:ext cx="50625" cy="105223"/>
          </a:xfrm>
          <a:prstGeom prst="rect">
            <a:avLst/>
          </a:prstGeom>
        </p:spPr>
      </p:pic>
      <p:pic>
        <p:nvPicPr>
          <p:cNvPr id="28" name="Image 24" descr="preencoded.png"/>
          <p:cNvPicPr>
            <a:picLocks noChangeAspect="1"/>
          </p:cNvPicPr>
          <p:nvPr/>
        </p:nvPicPr>
        <p:blipFill>
          <a:blip r:embed="rId21"/>
          <a:stretch>
            <a:fillRect/>
          </a:stretch>
        </p:blipFill>
        <p:spPr>
          <a:xfrm>
            <a:off x="2529167" y="2392132"/>
            <a:ext cx="61545" cy="142945"/>
          </a:xfrm>
          <a:prstGeom prst="rect">
            <a:avLst/>
          </a:prstGeom>
        </p:spPr>
      </p:pic>
      <p:pic>
        <p:nvPicPr>
          <p:cNvPr id="29" name="Image 25" descr="preencoded.png"/>
          <p:cNvPicPr>
            <a:picLocks noChangeAspect="1"/>
          </p:cNvPicPr>
          <p:nvPr/>
        </p:nvPicPr>
        <p:blipFill>
          <a:blip r:embed="rId19"/>
          <a:stretch>
            <a:fillRect/>
          </a:stretch>
        </p:blipFill>
        <p:spPr>
          <a:xfrm>
            <a:off x="2261141" y="2687948"/>
            <a:ext cx="50625" cy="105223"/>
          </a:xfrm>
          <a:prstGeom prst="rect">
            <a:avLst/>
          </a:prstGeom>
        </p:spPr>
      </p:pic>
      <p:pic>
        <p:nvPicPr>
          <p:cNvPr id="30" name="Image 26" descr="preencoded.png"/>
          <p:cNvPicPr>
            <a:picLocks noChangeAspect="1"/>
          </p:cNvPicPr>
          <p:nvPr/>
        </p:nvPicPr>
        <p:blipFill>
          <a:blip r:embed="rId22"/>
          <a:stretch>
            <a:fillRect/>
          </a:stretch>
        </p:blipFill>
        <p:spPr>
          <a:xfrm>
            <a:off x="2529167" y="2570813"/>
            <a:ext cx="61545" cy="144930"/>
          </a:xfrm>
          <a:prstGeom prst="rect">
            <a:avLst/>
          </a:prstGeom>
        </p:spPr>
      </p:pic>
      <p:pic>
        <p:nvPicPr>
          <p:cNvPr id="31" name="Image 27" descr="preencoded.png"/>
          <p:cNvPicPr>
            <a:picLocks noChangeAspect="1"/>
          </p:cNvPicPr>
          <p:nvPr/>
        </p:nvPicPr>
        <p:blipFill>
          <a:blip r:embed="rId19"/>
          <a:stretch>
            <a:fillRect/>
          </a:stretch>
        </p:blipFill>
        <p:spPr>
          <a:xfrm>
            <a:off x="2261141" y="2822952"/>
            <a:ext cx="50625" cy="105223"/>
          </a:xfrm>
          <a:prstGeom prst="rect">
            <a:avLst/>
          </a:prstGeom>
        </p:spPr>
      </p:pic>
      <p:pic>
        <p:nvPicPr>
          <p:cNvPr id="32" name="Image 28" descr="preencoded.png"/>
          <p:cNvPicPr>
            <a:picLocks noChangeAspect="1"/>
          </p:cNvPicPr>
          <p:nvPr/>
        </p:nvPicPr>
        <p:blipFill>
          <a:blip r:embed="rId22"/>
          <a:stretch>
            <a:fillRect/>
          </a:stretch>
        </p:blipFill>
        <p:spPr>
          <a:xfrm>
            <a:off x="2529167" y="2757435"/>
            <a:ext cx="61545" cy="144930"/>
          </a:xfrm>
          <a:prstGeom prst="rect">
            <a:avLst/>
          </a:prstGeom>
        </p:spPr>
      </p:pic>
      <p:pic>
        <p:nvPicPr>
          <p:cNvPr id="33" name="Image 29" descr="preencoded.png"/>
          <p:cNvPicPr>
            <a:picLocks noChangeAspect="1"/>
          </p:cNvPicPr>
          <p:nvPr/>
        </p:nvPicPr>
        <p:blipFill>
          <a:blip r:embed="rId23"/>
          <a:stretch>
            <a:fillRect/>
          </a:stretch>
        </p:blipFill>
        <p:spPr>
          <a:xfrm>
            <a:off x="2449748" y="3252779"/>
            <a:ext cx="38714" cy="51619"/>
          </a:xfrm>
          <a:prstGeom prst="rect">
            <a:avLst/>
          </a:prstGeom>
        </p:spPr>
      </p:pic>
      <p:pic>
        <p:nvPicPr>
          <p:cNvPr id="34" name="Image 30" descr="preencoded.png"/>
          <p:cNvPicPr>
            <a:picLocks noChangeAspect="1"/>
          </p:cNvPicPr>
          <p:nvPr/>
        </p:nvPicPr>
        <p:blipFill>
          <a:blip r:embed="rId24"/>
          <a:stretch>
            <a:fillRect/>
          </a:stretch>
        </p:blipFill>
        <p:spPr>
          <a:xfrm>
            <a:off x="2505349" y="3220021"/>
            <a:ext cx="38714" cy="92318"/>
          </a:xfrm>
          <a:prstGeom prst="rect">
            <a:avLst/>
          </a:prstGeom>
        </p:spPr>
      </p:pic>
      <p:pic>
        <p:nvPicPr>
          <p:cNvPr id="35" name="Image 31" descr="preencoded.png"/>
          <p:cNvPicPr>
            <a:picLocks noChangeAspect="1"/>
          </p:cNvPicPr>
          <p:nvPr/>
        </p:nvPicPr>
        <p:blipFill>
          <a:blip r:embed="rId25"/>
          <a:stretch>
            <a:fillRect/>
          </a:stretch>
        </p:blipFill>
        <p:spPr>
          <a:xfrm>
            <a:off x="2561923" y="3176343"/>
            <a:ext cx="39709" cy="142945"/>
          </a:xfrm>
          <a:prstGeom prst="rect">
            <a:avLst/>
          </a:prstGeom>
        </p:spPr>
      </p:pic>
      <p:pic>
        <p:nvPicPr>
          <p:cNvPr id="36" name="Image 32" descr="preencoded.png"/>
          <p:cNvPicPr>
            <a:picLocks noChangeAspect="1"/>
          </p:cNvPicPr>
          <p:nvPr/>
        </p:nvPicPr>
        <p:blipFill>
          <a:blip r:embed="rId26"/>
          <a:stretch>
            <a:fillRect/>
          </a:stretch>
        </p:blipFill>
        <p:spPr>
          <a:xfrm>
            <a:off x="2106285" y="3067149"/>
            <a:ext cx="910372" cy="75047"/>
          </a:xfrm>
          <a:prstGeom prst="rect">
            <a:avLst/>
          </a:prstGeom>
        </p:spPr>
      </p:pic>
      <p:sp>
        <p:nvSpPr>
          <p:cNvPr id="37" name="Text 2"/>
          <p:cNvSpPr/>
          <p:nvPr/>
        </p:nvSpPr>
        <p:spPr>
          <a:xfrm>
            <a:off x="514350" y="542925"/>
            <a:ext cx="4476750" cy="419100"/>
          </a:xfrm>
          <a:prstGeom prst="rect">
            <a:avLst/>
          </a:prstGeom>
          <a:noFill/>
          <a:ln/>
        </p:spPr>
        <p:txBody>
          <a:bodyPr wrap="square" rtlCol="0" anchor="ctr"/>
          <a:lstStyle/>
          <a:p>
            <a:pPr marL="0" indent="0" algn="ctr">
              <a:lnSpc>
                <a:spcPts val="3300"/>
              </a:lnSpc>
              <a:buNone/>
            </a:pPr>
            <a:endParaRPr lang="en-US" sz="3000" b="1">
              <a:solidFill>
                <a:schemeClr val="bg1"/>
              </a:solidFill>
            </a:endParaRPr>
          </a:p>
        </p:txBody>
      </p:sp>
      <p:sp>
        <p:nvSpPr>
          <p:cNvPr id="38" name="Text 3"/>
          <p:cNvSpPr/>
          <p:nvPr/>
        </p:nvSpPr>
        <p:spPr>
          <a:xfrm>
            <a:off x="6497003" y="736283"/>
            <a:ext cx="1652588" cy="228600"/>
          </a:xfrm>
          <a:prstGeom prst="rect">
            <a:avLst/>
          </a:prstGeom>
          <a:noFill/>
          <a:ln/>
        </p:spPr>
        <p:txBody>
          <a:bodyPr wrap="square" rtlCol="0" anchor="ctr"/>
          <a:lstStyle/>
          <a:p>
            <a:pPr marL="0" indent="0" algn="l">
              <a:lnSpc>
                <a:spcPts val="1782"/>
              </a:lnSpc>
              <a:buNone/>
            </a:pPr>
            <a:r>
              <a:rPr lang="en-US" sz="1350" b="1" kern="0" spc="-27" dirty="0">
                <a:solidFill>
                  <a:srgbClr val="343232">
                    <a:alpha val="99000"/>
                  </a:srgbClr>
                </a:solidFill>
                <a:latin typeface="Inter" pitchFamily="34" charset="0"/>
                <a:ea typeface="Inter" pitchFamily="34" charset="-122"/>
                <a:cs typeface="Inter" pitchFamily="34" charset="-120"/>
              </a:rPr>
              <a:t>INTELLIGENCE</a:t>
            </a:r>
          </a:p>
          <a:p>
            <a:pPr marL="0" indent="0" algn="l">
              <a:lnSpc>
                <a:spcPts val="1782"/>
              </a:lnSpc>
              <a:buNone/>
            </a:pPr>
            <a:r>
              <a:rPr lang="en-US" sz="1350" b="1" kern="0" spc="-27" dirty="0">
                <a:solidFill>
                  <a:srgbClr val="343232">
                    <a:alpha val="99000"/>
                  </a:srgbClr>
                </a:solidFill>
                <a:latin typeface="Inter" pitchFamily="34" charset="0"/>
                <a:ea typeface="Inter" pitchFamily="34" charset="-122"/>
              </a:rPr>
              <a:t>‘Reggie AI Agent’</a:t>
            </a:r>
            <a:endParaRPr lang="en-US" sz="1350" dirty="0"/>
          </a:p>
        </p:txBody>
      </p:sp>
      <p:sp>
        <p:nvSpPr>
          <p:cNvPr id="39" name="Text 4"/>
          <p:cNvSpPr/>
          <p:nvPr/>
        </p:nvSpPr>
        <p:spPr>
          <a:xfrm>
            <a:off x="6225036" y="1424052"/>
            <a:ext cx="1652588" cy="457200"/>
          </a:xfrm>
          <a:prstGeom prst="rect">
            <a:avLst/>
          </a:prstGeom>
          <a:noFill/>
          <a:ln/>
        </p:spPr>
        <p:txBody>
          <a:bodyPr wrap="square" rtlCol="0" anchor="ctr"/>
          <a:lstStyle/>
          <a:p>
            <a:pPr marL="0" indent="0" algn="ctr">
              <a:lnSpc>
                <a:spcPts val="1782"/>
              </a:lnSpc>
              <a:buNone/>
            </a:pPr>
            <a:r>
              <a:rPr lang="en-US" sz="1350" b="1" kern="0" spc="-27" dirty="0">
                <a:solidFill>
                  <a:srgbClr val="343232">
                    <a:alpha val="99000"/>
                  </a:srgbClr>
                </a:solidFill>
                <a:latin typeface="Inter" pitchFamily="34" charset="0"/>
                <a:ea typeface="Inter" pitchFamily="34" charset="-122"/>
                <a:cs typeface="Inter" pitchFamily="34" charset="-120"/>
              </a:rPr>
              <a:t>WORKFLOW INTEGRATION</a:t>
            </a:r>
            <a:endParaRPr lang="en-US" sz="1350" dirty="0"/>
          </a:p>
        </p:txBody>
      </p:sp>
      <p:sp>
        <p:nvSpPr>
          <p:cNvPr id="40" name="Text 5"/>
          <p:cNvSpPr/>
          <p:nvPr/>
        </p:nvSpPr>
        <p:spPr>
          <a:xfrm>
            <a:off x="6290382" y="2185733"/>
            <a:ext cx="1587242" cy="470450"/>
          </a:xfrm>
          <a:prstGeom prst="rect">
            <a:avLst/>
          </a:prstGeom>
          <a:noFill/>
          <a:ln/>
        </p:spPr>
        <p:txBody>
          <a:bodyPr wrap="square" rtlCol="0" anchor="ctr"/>
          <a:lstStyle/>
          <a:p>
            <a:pPr marL="0" indent="0" algn="ctr">
              <a:lnSpc>
                <a:spcPts val="1782"/>
              </a:lnSpc>
              <a:buNone/>
            </a:pPr>
            <a:endParaRPr lang="en-US" sz="1350" b="1" kern="0" spc="-27" dirty="0">
              <a:solidFill>
                <a:srgbClr val="343232">
                  <a:alpha val="99000"/>
                </a:srgbClr>
              </a:solidFill>
              <a:latin typeface="Inter" pitchFamily="34" charset="0"/>
              <a:ea typeface="Inter" pitchFamily="34" charset="-122"/>
              <a:cs typeface="Inter" pitchFamily="34" charset="-120"/>
            </a:endParaRPr>
          </a:p>
          <a:p>
            <a:pPr marL="0" indent="0" algn="ctr">
              <a:lnSpc>
                <a:spcPts val="1782"/>
              </a:lnSpc>
              <a:buNone/>
            </a:pPr>
            <a:r>
              <a:rPr lang="en-US" sz="1350" b="1" kern="0" spc="-27" dirty="0">
                <a:solidFill>
                  <a:srgbClr val="343232">
                    <a:alpha val="99000"/>
                  </a:srgbClr>
                </a:solidFill>
                <a:latin typeface="Inter" pitchFamily="34" charset="0"/>
                <a:ea typeface="Inter" pitchFamily="34" charset="-122"/>
                <a:cs typeface="Inter" pitchFamily="34" charset="-120"/>
              </a:rPr>
              <a:t>OWNERSHIP &amp;</a:t>
            </a:r>
          </a:p>
          <a:p>
            <a:pPr marL="0" indent="0" algn="ctr">
              <a:lnSpc>
                <a:spcPts val="1782"/>
              </a:lnSpc>
              <a:buNone/>
            </a:pPr>
            <a:r>
              <a:rPr lang="en-US" sz="1350" b="1" kern="0" spc="-27" dirty="0">
                <a:solidFill>
                  <a:srgbClr val="343232">
                    <a:alpha val="99000"/>
                  </a:srgbClr>
                </a:solidFill>
                <a:latin typeface="Inter" pitchFamily="34" charset="0"/>
                <a:ea typeface="Inter" pitchFamily="34" charset="-122"/>
                <a:cs typeface="Inter" pitchFamily="34" charset="-120"/>
              </a:rPr>
              <a:t>ACCESS</a:t>
            </a:r>
          </a:p>
          <a:p>
            <a:pPr marL="0" indent="0" algn="ctr">
              <a:lnSpc>
                <a:spcPts val="1782"/>
              </a:lnSpc>
              <a:buNone/>
            </a:pPr>
            <a:r>
              <a:rPr lang="en-US" sz="1350" b="1" kern="0" spc="-27" dirty="0">
                <a:solidFill>
                  <a:srgbClr val="343232">
                    <a:alpha val="99000"/>
                  </a:srgbClr>
                </a:solidFill>
                <a:latin typeface="Inter" pitchFamily="34" charset="0"/>
                <a:ea typeface="Inter" pitchFamily="34" charset="-122"/>
                <a:cs typeface="Inter" pitchFamily="34" charset="-120"/>
              </a:rPr>
              <a:t> </a:t>
            </a:r>
            <a:endParaRPr lang="en-US" sz="1350" dirty="0"/>
          </a:p>
        </p:txBody>
      </p:sp>
      <p:sp>
        <p:nvSpPr>
          <p:cNvPr id="41" name="Text 6"/>
          <p:cNvSpPr/>
          <p:nvPr/>
        </p:nvSpPr>
        <p:spPr>
          <a:xfrm>
            <a:off x="6290382" y="2973213"/>
            <a:ext cx="1652588" cy="457200"/>
          </a:xfrm>
          <a:prstGeom prst="rect">
            <a:avLst/>
          </a:prstGeom>
          <a:noFill/>
          <a:ln/>
        </p:spPr>
        <p:txBody>
          <a:bodyPr wrap="square" rtlCol="0" anchor="ctr"/>
          <a:lstStyle/>
          <a:p>
            <a:pPr marL="0" indent="0" algn="ctr">
              <a:lnSpc>
                <a:spcPts val="1782"/>
              </a:lnSpc>
              <a:buNone/>
            </a:pPr>
            <a:r>
              <a:rPr lang="en-US" sz="1350" b="1" kern="0" spc="-27" dirty="0">
                <a:solidFill>
                  <a:srgbClr val="343232">
                    <a:alpha val="99000"/>
                  </a:srgbClr>
                </a:solidFill>
                <a:latin typeface="Inter" pitchFamily="34" charset="0"/>
                <a:ea typeface="Inter" pitchFamily="34" charset="-122"/>
              </a:rPr>
              <a:t>SUPPORTING MULTIPLE DATA TYPES</a:t>
            </a:r>
            <a:endParaRPr lang="en-US" sz="1350" dirty="0"/>
          </a:p>
        </p:txBody>
      </p:sp>
      <p:sp>
        <p:nvSpPr>
          <p:cNvPr id="42" name="Text 7"/>
          <p:cNvSpPr/>
          <p:nvPr/>
        </p:nvSpPr>
        <p:spPr>
          <a:xfrm>
            <a:off x="6338888" y="3767855"/>
            <a:ext cx="1652588" cy="457200"/>
          </a:xfrm>
          <a:prstGeom prst="rect">
            <a:avLst/>
          </a:prstGeom>
          <a:noFill/>
          <a:ln/>
        </p:spPr>
        <p:txBody>
          <a:bodyPr wrap="square" rtlCol="0" anchor="ctr"/>
          <a:lstStyle/>
          <a:p>
            <a:pPr marL="0" indent="0" algn="ctr">
              <a:lnSpc>
                <a:spcPts val="1782"/>
              </a:lnSpc>
              <a:buNone/>
            </a:pPr>
            <a:r>
              <a:rPr lang="en-US" sz="1350" b="1" kern="0" spc="-27" dirty="0">
                <a:solidFill>
                  <a:srgbClr val="343232">
                    <a:alpha val="99000"/>
                  </a:srgbClr>
                </a:solidFill>
                <a:latin typeface="Inter" pitchFamily="34" charset="0"/>
                <a:ea typeface="Inter" pitchFamily="34" charset="-122"/>
              </a:rPr>
              <a:t>VERIFICATION/</a:t>
            </a:r>
          </a:p>
          <a:p>
            <a:pPr marL="0" indent="0" algn="ctr">
              <a:lnSpc>
                <a:spcPts val="1782"/>
              </a:lnSpc>
              <a:buNone/>
            </a:pPr>
            <a:r>
              <a:rPr lang="en-US" sz="1350" b="1" kern="0" spc="-27" dirty="0">
                <a:solidFill>
                  <a:srgbClr val="343232">
                    <a:alpha val="99000"/>
                  </a:srgbClr>
                </a:solidFill>
                <a:latin typeface="Inter" pitchFamily="34" charset="0"/>
                <a:ea typeface="Inter" pitchFamily="34" charset="-122"/>
              </a:rPr>
              <a:t>APPROVAL</a:t>
            </a:r>
            <a:endParaRPr lang="en-US" sz="1350" dirty="0"/>
          </a:p>
        </p:txBody>
      </p:sp>
      <p:sp>
        <p:nvSpPr>
          <p:cNvPr id="43" name="Text 8"/>
          <p:cNvSpPr/>
          <p:nvPr/>
        </p:nvSpPr>
        <p:spPr>
          <a:xfrm>
            <a:off x="1957388" y="3388775"/>
            <a:ext cx="1666875" cy="290513"/>
          </a:xfrm>
          <a:prstGeom prst="rect">
            <a:avLst/>
          </a:prstGeom>
          <a:noFill/>
          <a:ln/>
        </p:spPr>
        <p:txBody>
          <a:bodyPr wrap="square" rtlCol="0" anchor="ctr"/>
          <a:lstStyle/>
          <a:p>
            <a:pPr marL="0" indent="0" algn="l">
              <a:lnSpc>
                <a:spcPts val="2270"/>
              </a:lnSpc>
              <a:buNone/>
            </a:pPr>
            <a:r>
              <a:rPr lang="en-US" sz="1876" b="1" dirty="0" err="1">
                <a:solidFill>
                  <a:srgbClr val="3890C2">
                    <a:alpha val="99000"/>
                  </a:srgbClr>
                </a:solidFill>
                <a:latin typeface="Inter" pitchFamily="34" charset="0"/>
                <a:ea typeface="Inter" pitchFamily="34" charset="-122"/>
                <a:cs typeface="Inter" pitchFamily="34" charset="-120"/>
              </a:rPr>
              <a:t>TwinTrace</a:t>
            </a:r>
            <a:endParaRPr lang="en-US" sz="1876" dirty="0"/>
          </a:p>
        </p:txBody>
      </p:sp>
      <p:sp>
        <p:nvSpPr>
          <p:cNvPr id="44" name="Text 9"/>
          <p:cNvSpPr/>
          <p:nvPr/>
        </p:nvSpPr>
        <p:spPr>
          <a:xfrm>
            <a:off x="0" y="11630025"/>
            <a:ext cx="1362075" cy="114300"/>
          </a:xfrm>
          <a:prstGeom prst="rect">
            <a:avLst/>
          </a:prstGeom>
          <a:noFill/>
          <a:ln/>
        </p:spPr>
        <p:txBody>
          <a:bodyPr wrap="square" rtlCol="0" anchor="ctr"/>
          <a:lstStyle/>
          <a:p>
            <a:pPr marL="0" indent="0" algn="r">
              <a:lnSpc>
                <a:spcPts val="900"/>
              </a:lnSpc>
              <a:buNone/>
            </a:pPr>
            <a:r>
              <a:rPr lang="en-US" sz="600">
                <a:solidFill>
                  <a:srgbClr val="000000">
                    <a:alpha val="99000"/>
                  </a:srgbClr>
                </a:solidFill>
                <a:latin typeface="Spline Sans" pitchFamily="34" charset="0"/>
                <a:ea typeface="Spline Sans" pitchFamily="34" charset="-122"/>
                <a:cs typeface="Spline Sans" pitchFamily="34" charset="-120"/>
              </a:rPr>
              <a:t>by Community Experience</a:t>
            </a:r>
            <a:endParaRPr lang="en-US" sz="600"/>
          </a:p>
        </p:txBody>
      </p:sp>
      <p:sp>
        <p:nvSpPr>
          <p:cNvPr id="45" name="Text 10"/>
          <p:cNvSpPr/>
          <p:nvPr/>
        </p:nvSpPr>
        <p:spPr>
          <a:xfrm>
            <a:off x="0" y="11625263"/>
            <a:ext cx="904875" cy="114300"/>
          </a:xfrm>
          <a:prstGeom prst="rect">
            <a:avLst/>
          </a:prstGeom>
          <a:noFill/>
          <a:ln/>
        </p:spPr>
        <p:txBody>
          <a:bodyPr wrap="square" rtlCol="0" anchor="ctr"/>
          <a:lstStyle/>
          <a:p>
            <a:pPr marL="0" indent="0" algn="l">
              <a:lnSpc>
                <a:spcPts val="900"/>
              </a:lnSpc>
              <a:buNone/>
            </a:pPr>
            <a:r>
              <a:rPr lang="en-US" sz="600">
                <a:solidFill>
                  <a:srgbClr val="000000">
                    <a:alpha val="99000"/>
                  </a:srgbClr>
                </a:solidFill>
                <a:latin typeface="Spline Sans" pitchFamily="34" charset="0"/>
                <a:ea typeface="Spline Sans" pitchFamily="34" charset="-122"/>
                <a:cs typeface="Spline Sans" pitchFamily="34" charset="-120"/>
              </a:rPr>
              <a:t>Growth 2024</a:t>
            </a:r>
            <a:endParaRPr lang="en-US" sz="600"/>
          </a:p>
        </p:txBody>
      </p:sp>
      <p:sp>
        <p:nvSpPr>
          <p:cNvPr id="46" name="Text 1">
            <a:extLst>
              <a:ext uri="{FF2B5EF4-FFF2-40B4-BE49-F238E27FC236}">
                <a16:creationId xmlns:a16="http://schemas.microsoft.com/office/drawing/2014/main" id="{83B771B0-DB18-0144-503B-E7E2A23FDD27}"/>
              </a:ext>
            </a:extLst>
          </p:cNvPr>
          <p:cNvSpPr/>
          <p:nvPr/>
        </p:nvSpPr>
        <p:spPr>
          <a:xfrm>
            <a:off x="518692" y="396670"/>
            <a:ext cx="4737479" cy="876945"/>
          </a:xfrm>
          <a:prstGeom prst="rect">
            <a:avLst/>
          </a:prstGeom>
          <a:noFill/>
          <a:ln>
            <a:noFill/>
          </a:ln>
        </p:spPr>
        <p:txBody>
          <a:bodyPr wrap="square" rtlCol="0" anchor="ctr"/>
          <a:lstStyle/>
          <a:p>
            <a:pPr marL="0" indent="0" algn="l">
              <a:lnSpc>
                <a:spcPts val="3300"/>
              </a:lnSpc>
              <a:buNone/>
            </a:pPr>
            <a:r>
              <a:rPr lang="en-US" sz="3000" b="1" kern="0" spc="-150" dirty="0">
                <a:gradFill flip="none" rotWithShape="1">
                  <a:gsLst>
                    <a:gs pos="0">
                      <a:srgbClr val="0070C0"/>
                    </a:gs>
                    <a:gs pos="100000">
                      <a:srgbClr val="E1199A"/>
                    </a:gs>
                  </a:gsLst>
                  <a:lin ang="0" scaled="1"/>
                  <a:tileRect/>
                </a:gradFill>
                <a:latin typeface="Inter" pitchFamily="34" charset="0"/>
                <a:ea typeface="Inter" pitchFamily="34" charset="-122"/>
                <a:cs typeface="Inter" pitchFamily="34" charset="-120"/>
              </a:rPr>
              <a:t>5 layers of value for data</a:t>
            </a:r>
          </a:p>
          <a:p>
            <a:pPr marL="0" indent="0" algn="l">
              <a:lnSpc>
                <a:spcPts val="3300"/>
              </a:lnSpc>
              <a:buNone/>
            </a:pPr>
            <a:r>
              <a:rPr lang="en-US" sz="3000" b="1" kern="0" spc="-150" dirty="0">
                <a:gradFill flip="none" rotWithShape="1">
                  <a:gsLst>
                    <a:gs pos="0">
                      <a:srgbClr val="0070C0"/>
                    </a:gs>
                    <a:gs pos="100000">
                      <a:srgbClr val="E1199A"/>
                    </a:gs>
                  </a:gsLst>
                  <a:lin ang="0" scaled="1"/>
                  <a:tileRect/>
                </a:gradFill>
                <a:latin typeface="Inter" pitchFamily="34" charset="0"/>
                <a:ea typeface="Inter" pitchFamily="34" charset="-122"/>
              </a:rPr>
              <a:t>(relevant to both Client and BSA modules)</a:t>
            </a:r>
            <a:endParaRPr lang="en-US" sz="3000" b="1" dirty="0">
              <a:gradFill flip="none" rotWithShape="1">
                <a:gsLst>
                  <a:gs pos="0">
                    <a:srgbClr val="0070C0"/>
                  </a:gs>
                  <a:gs pos="100000">
                    <a:srgbClr val="E1199A"/>
                  </a:gs>
                </a:gsLst>
                <a:lin ang="0" scaled="1"/>
                <a:tileRect/>
              </a:gradFill>
            </a:endParaRPr>
          </a:p>
        </p:txBody>
      </p:sp>
      <p:cxnSp>
        <p:nvCxnSpPr>
          <p:cNvPr id="50" name="Straight Arrow Connector 49">
            <a:extLst>
              <a:ext uri="{FF2B5EF4-FFF2-40B4-BE49-F238E27FC236}">
                <a16:creationId xmlns:a16="http://schemas.microsoft.com/office/drawing/2014/main" id="{8DC97687-70D0-EF45-77C7-B974FF590FC0}"/>
              </a:ext>
            </a:extLst>
          </p:cNvPr>
          <p:cNvCxnSpPr/>
          <p:nvPr/>
        </p:nvCxnSpPr>
        <p:spPr>
          <a:xfrm flipH="1">
            <a:off x="3284240" y="932524"/>
            <a:ext cx="2606040" cy="1574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59E8F9C5-F14B-72DD-EA9D-14F37E604452}"/>
              </a:ext>
            </a:extLst>
          </p:cNvPr>
          <p:cNvCxnSpPr>
            <a:cxnSpLocks/>
          </p:cNvCxnSpPr>
          <p:nvPr/>
        </p:nvCxnSpPr>
        <p:spPr>
          <a:xfrm flipH="1">
            <a:off x="3284240" y="1652652"/>
            <a:ext cx="2567920" cy="954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B880D29-53B4-A7F6-164D-C57622D79054}"/>
              </a:ext>
            </a:extLst>
          </p:cNvPr>
          <p:cNvCxnSpPr>
            <a:cxnSpLocks/>
          </p:cNvCxnSpPr>
          <p:nvPr/>
        </p:nvCxnSpPr>
        <p:spPr>
          <a:xfrm flipH="1">
            <a:off x="3303582" y="2461618"/>
            <a:ext cx="2548578" cy="222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6C6C679-0A3C-0B6F-B536-403D68070AD7}"/>
              </a:ext>
            </a:extLst>
          </p:cNvPr>
          <p:cNvCxnSpPr>
            <a:cxnSpLocks/>
          </p:cNvCxnSpPr>
          <p:nvPr/>
        </p:nvCxnSpPr>
        <p:spPr>
          <a:xfrm flipH="1" flipV="1">
            <a:off x="3323307" y="2782014"/>
            <a:ext cx="2548195" cy="4885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DA39975-37CE-2353-D47C-BF0D304868B7}"/>
              </a:ext>
            </a:extLst>
          </p:cNvPr>
          <p:cNvCxnSpPr>
            <a:cxnSpLocks/>
          </p:cNvCxnSpPr>
          <p:nvPr/>
        </p:nvCxnSpPr>
        <p:spPr>
          <a:xfrm flipH="1" flipV="1">
            <a:off x="3303582" y="2864643"/>
            <a:ext cx="2567920" cy="1079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Text 7">
            <a:extLst>
              <a:ext uri="{FF2B5EF4-FFF2-40B4-BE49-F238E27FC236}">
                <a16:creationId xmlns:a16="http://schemas.microsoft.com/office/drawing/2014/main" id="{3528043A-577C-1DB1-507C-1ED54B288D26}"/>
              </a:ext>
            </a:extLst>
          </p:cNvPr>
          <p:cNvSpPr/>
          <p:nvPr/>
        </p:nvSpPr>
        <p:spPr>
          <a:xfrm>
            <a:off x="612458" y="4714875"/>
            <a:ext cx="1285875" cy="152400"/>
          </a:xfrm>
          <a:prstGeom prst="rect">
            <a:avLst/>
          </a:prstGeom>
          <a:noFill/>
          <a:ln/>
        </p:spPr>
        <p:txBody>
          <a:bodyPr wrap="square" rtlCol="0" anchor="ctr"/>
          <a:lstStyle/>
          <a:p>
            <a:pPr marL="0" indent="0" algn="l">
              <a:lnSpc>
                <a:spcPts val="1219"/>
              </a:lnSpc>
              <a:buNone/>
            </a:pPr>
            <a:r>
              <a:rPr lang="en-US" sz="938" b="1" kern="0" spc="-28">
                <a:solidFill>
                  <a:srgbClr val="E3E3E3">
                    <a:alpha val="99000"/>
                  </a:srgbClr>
                </a:solidFill>
                <a:latin typeface="Inter" pitchFamily="34" charset="0"/>
                <a:ea typeface="Inter" pitchFamily="34" charset="-122"/>
                <a:cs typeface="Inter" pitchFamily="34" charset="-120"/>
              </a:rPr>
              <a:t>Jeremy Barnett</a:t>
            </a:r>
            <a:endParaRPr lang="en-US" sz="938" b="1"/>
          </a:p>
        </p:txBody>
      </p:sp>
      <p:pic>
        <p:nvPicPr>
          <p:cNvPr id="65" name="Picture 64">
            <a:extLst>
              <a:ext uri="{FF2B5EF4-FFF2-40B4-BE49-F238E27FC236}">
                <a16:creationId xmlns:a16="http://schemas.microsoft.com/office/drawing/2014/main" id="{A5CDC7CB-059B-F773-7E31-FD9D37893E5E}"/>
              </a:ext>
            </a:extLst>
          </p:cNvPr>
          <p:cNvPicPr>
            <a:picLocks noChangeAspect="1"/>
          </p:cNvPicPr>
          <p:nvPr/>
        </p:nvPicPr>
        <p:blipFill>
          <a:blip r:embed="rId27"/>
          <a:stretch>
            <a:fillRect/>
          </a:stretch>
        </p:blipFill>
        <p:spPr>
          <a:xfrm>
            <a:off x="8243944" y="293663"/>
            <a:ext cx="491882" cy="6606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 grpId="0" animBg="1"/>
      <p:bldP spid="39" grpId="0" animBg="1"/>
      <p:bldP spid="40" grpId="0" animBg="1"/>
      <p:bldP spid="41"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name="Slide 8">
    <p:bg>
      <p:bgPr>
        <a:solidFill>
          <a:srgbClr val="E3E3E3"/>
        </a:solidFill>
        <a:effectLst/>
      </p:bgPr>
    </p:bg>
    <p:spTree>
      <p:nvGrpSpPr>
        <p:cNvPr id="1" name=""/>
        <p:cNvGrpSpPr/>
        <p:nvPr/>
      </p:nvGrpSpPr>
      <p:grpSpPr>
        <a:xfrm>
          <a:off x="0" y="0"/>
          <a:ext cx="0" cy="0"/>
          <a:chOff x="0" y="0"/>
          <a:chExt cx="0" cy="0"/>
        </a:xfrm>
      </p:grpSpPr>
      <p:sp>
        <p:nvSpPr>
          <p:cNvPr id="2" name="Shape 0"/>
          <p:cNvSpPr/>
          <p:nvPr/>
        </p:nvSpPr>
        <p:spPr>
          <a:xfrm>
            <a:off x="0" y="11530013"/>
            <a:ext cx="9144000" cy="304800"/>
          </a:xfrm>
          <a:prstGeom prst="rect">
            <a:avLst/>
          </a:prstGeom>
          <a:solidFill>
            <a:srgbClr val="E3E3E3"/>
          </a:solidFill>
          <a:ln w="12700">
            <a:solidFill>
              <a:srgbClr val="E6E6E6"/>
            </a:solidFill>
            <a:prstDash val="solid"/>
          </a:ln>
        </p:spPr>
        <p:txBody>
          <a:bodyPr/>
          <a:lstStyle/>
          <a:p>
            <a:endParaRPr lang="en-GB"/>
          </a:p>
        </p:txBody>
      </p:sp>
      <p:sp>
        <p:nvSpPr>
          <p:cNvPr id="12" name="Text 6"/>
          <p:cNvSpPr/>
          <p:nvPr/>
        </p:nvSpPr>
        <p:spPr>
          <a:xfrm>
            <a:off x="0" y="11630025"/>
            <a:ext cx="1362075" cy="114300"/>
          </a:xfrm>
          <a:prstGeom prst="rect">
            <a:avLst/>
          </a:prstGeom>
          <a:noFill/>
          <a:ln/>
        </p:spPr>
        <p:txBody>
          <a:bodyPr wrap="square" rtlCol="0" anchor="ctr"/>
          <a:lstStyle/>
          <a:p>
            <a:pPr marL="0" indent="0" algn="r">
              <a:lnSpc>
                <a:spcPts val="900"/>
              </a:lnSpc>
              <a:buNone/>
            </a:pPr>
            <a:r>
              <a:rPr lang="en-US" sz="600">
                <a:solidFill>
                  <a:srgbClr val="000000">
                    <a:alpha val="99000"/>
                  </a:srgbClr>
                </a:solidFill>
                <a:latin typeface="Spline Sans" pitchFamily="34" charset="0"/>
                <a:ea typeface="Spline Sans" pitchFamily="34" charset="-122"/>
                <a:cs typeface="Spline Sans" pitchFamily="34" charset="-120"/>
              </a:rPr>
              <a:t>by Community Experience</a:t>
            </a:r>
            <a:endParaRPr lang="en-US" sz="600"/>
          </a:p>
        </p:txBody>
      </p:sp>
      <p:sp>
        <p:nvSpPr>
          <p:cNvPr id="13" name="Text 7"/>
          <p:cNvSpPr/>
          <p:nvPr/>
        </p:nvSpPr>
        <p:spPr>
          <a:xfrm>
            <a:off x="0" y="11625263"/>
            <a:ext cx="904875" cy="114300"/>
          </a:xfrm>
          <a:prstGeom prst="rect">
            <a:avLst/>
          </a:prstGeom>
          <a:noFill/>
          <a:ln/>
        </p:spPr>
        <p:txBody>
          <a:bodyPr wrap="square" rtlCol="0" anchor="ctr"/>
          <a:lstStyle/>
          <a:p>
            <a:pPr marL="0" indent="0" algn="l">
              <a:lnSpc>
                <a:spcPts val="900"/>
              </a:lnSpc>
              <a:buNone/>
            </a:pPr>
            <a:r>
              <a:rPr lang="en-US" sz="600">
                <a:solidFill>
                  <a:srgbClr val="000000">
                    <a:alpha val="99000"/>
                  </a:srgbClr>
                </a:solidFill>
                <a:latin typeface="Spline Sans" pitchFamily="34" charset="0"/>
                <a:ea typeface="Spline Sans" pitchFamily="34" charset="-122"/>
                <a:cs typeface="Spline Sans" pitchFamily="34" charset="-120"/>
              </a:rPr>
              <a:t>Growth 2024</a:t>
            </a:r>
            <a:endParaRPr lang="en-US" sz="600"/>
          </a:p>
        </p:txBody>
      </p:sp>
      <p:pic>
        <p:nvPicPr>
          <p:cNvPr id="14" name="Picture 13" descr="The 8 RIBA Stages explained">
            <a:extLst>
              <a:ext uri="{FF2B5EF4-FFF2-40B4-BE49-F238E27FC236}">
                <a16:creationId xmlns:a16="http://schemas.microsoft.com/office/drawing/2014/main" id="{2D740D9E-6DAA-91B0-834D-BD3E20529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5286" y="1227105"/>
            <a:ext cx="2571665" cy="1445153"/>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
        <p:nvSpPr>
          <p:cNvPr id="16" name="Text 0">
            <a:extLst>
              <a:ext uri="{FF2B5EF4-FFF2-40B4-BE49-F238E27FC236}">
                <a16:creationId xmlns:a16="http://schemas.microsoft.com/office/drawing/2014/main" id="{9FF98150-A75C-B9A5-11AB-92B5ED873E3A}"/>
              </a:ext>
            </a:extLst>
          </p:cNvPr>
          <p:cNvSpPr/>
          <p:nvPr/>
        </p:nvSpPr>
        <p:spPr>
          <a:xfrm>
            <a:off x="280923" y="125975"/>
            <a:ext cx="4117141" cy="186774"/>
          </a:xfrm>
          <a:prstGeom prst="rect">
            <a:avLst/>
          </a:prstGeom>
          <a:noFill/>
          <a:ln/>
        </p:spPr>
        <p:txBody>
          <a:bodyPr wrap="square" rtlCol="0" anchor="ctr"/>
          <a:lstStyle/>
          <a:p>
            <a:pPr marL="0" indent="0" algn="ctr">
              <a:lnSpc>
                <a:spcPts val="2700"/>
              </a:lnSpc>
              <a:buNone/>
            </a:pPr>
            <a:r>
              <a:rPr lang="en-US" sz="3000" b="1" kern="0" spc="-150" dirty="0">
                <a:gradFill flip="none" rotWithShape="1">
                  <a:gsLst>
                    <a:gs pos="0">
                      <a:srgbClr val="0070C0"/>
                    </a:gs>
                    <a:gs pos="100000">
                      <a:srgbClr val="E1199A"/>
                    </a:gs>
                  </a:gsLst>
                  <a:lin ang="0" scaled="1"/>
                  <a:tileRect/>
                </a:gradFill>
                <a:latin typeface="Inter" pitchFamily="34" charset="0"/>
                <a:ea typeface="Inter" pitchFamily="34" charset="-122"/>
              </a:rPr>
              <a:t> </a:t>
            </a:r>
          </a:p>
          <a:p>
            <a:pPr marL="0" indent="0" algn="ctr">
              <a:lnSpc>
                <a:spcPts val="2700"/>
              </a:lnSpc>
              <a:buNone/>
            </a:pPr>
            <a:r>
              <a:rPr lang="en-US" sz="3000" b="1" kern="0" spc="-150" dirty="0">
                <a:gradFill flip="none" rotWithShape="1">
                  <a:gsLst>
                    <a:gs pos="0">
                      <a:srgbClr val="0070C0"/>
                    </a:gs>
                    <a:gs pos="100000">
                      <a:srgbClr val="E1199A"/>
                    </a:gs>
                  </a:gsLst>
                  <a:lin ang="0" scaled="1"/>
                  <a:tileRect/>
                </a:gradFill>
                <a:latin typeface="Inter" pitchFamily="34" charset="0"/>
                <a:ea typeface="Inter" pitchFamily="34" charset="-122"/>
              </a:rPr>
              <a:t>Gateway Management</a:t>
            </a:r>
            <a:endParaRPr lang="en-US" sz="2250" b="1" dirty="0"/>
          </a:p>
        </p:txBody>
      </p:sp>
      <p:sp>
        <p:nvSpPr>
          <p:cNvPr id="18" name="Text 0">
            <a:extLst>
              <a:ext uri="{FF2B5EF4-FFF2-40B4-BE49-F238E27FC236}">
                <a16:creationId xmlns:a16="http://schemas.microsoft.com/office/drawing/2014/main" id="{EF5D48B7-364F-9119-4479-A8D6DDDAA527}"/>
              </a:ext>
            </a:extLst>
          </p:cNvPr>
          <p:cNvSpPr/>
          <p:nvPr/>
        </p:nvSpPr>
        <p:spPr>
          <a:xfrm>
            <a:off x="37274" y="971114"/>
            <a:ext cx="1575352" cy="1853649"/>
          </a:xfrm>
          <a:prstGeom prst="rect">
            <a:avLst/>
          </a:prstGeom>
          <a:noFill/>
          <a:ln/>
        </p:spPr>
        <p:txBody>
          <a:bodyPr wrap="square" rtlCol="0" anchor="ctr"/>
          <a:lstStyle/>
          <a:p>
            <a:pPr marL="0" indent="0" algn="ctr">
              <a:lnSpc>
                <a:spcPts val="2700"/>
              </a:lnSpc>
              <a:buNone/>
            </a:pPr>
            <a:r>
              <a:rPr lang="en-US" sz="1500" b="1" kern="0" spc="-67" dirty="0">
                <a:latin typeface="Inter" pitchFamily="34" charset="0"/>
                <a:ea typeface="Inter" pitchFamily="34" charset="-122"/>
                <a:cs typeface="Inter" pitchFamily="34" charset="-120"/>
              </a:rPr>
              <a:t>RIBA</a:t>
            </a:r>
            <a:r>
              <a:rPr lang="en-US" sz="1500" b="1" kern="0" spc="-67" dirty="0">
                <a:solidFill>
                  <a:srgbClr val="000000">
                    <a:alpha val="99000"/>
                  </a:srgbClr>
                </a:solidFill>
                <a:latin typeface="Inter" pitchFamily="34" charset="0"/>
                <a:ea typeface="Inter" pitchFamily="34" charset="-122"/>
                <a:cs typeface="Inter" pitchFamily="34" charset="-120"/>
              </a:rPr>
              <a:t> plan of work </a:t>
            </a:r>
          </a:p>
          <a:p>
            <a:pPr marL="0" indent="0" algn="ctr">
              <a:lnSpc>
                <a:spcPts val="2700"/>
              </a:lnSpc>
              <a:buNone/>
            </a:pPr>
            <a:r>
              <a:rPr lang="en-US" sz="1500" b="1" kern="0" spc="-67" dirty="0">
                <a:solidFill>
                  <a:srgbClr val="4C7BF6">
                    <a:alpha val="99000"/>
                  </a:srgbClr>
                </a:solidFill>
                <a:latin typeface="Inter" pitchFamily="34" charset="0"/>
                <a:ea typeface="Inter" pitchFamily="34" charset="-122"/>
                <a:cs typeface="Inter" pitchFamily="34" charset="-120"/>
              </a:rPr>
              <a:t>Golden Thread for Lifetime of Building</a:t>
            </a:r>
            <a:endParaRPr lang="en-US" sz="1500" b="1" dirty="0">
              <a:solidFill>
                <a:srgbClr val="FF00FF">
                  <a:alpha val="99000"/>
                </a:srgbClr>
              </a:solidFill>
            </a:endParaRPr>
          </a:p>
          <a:p>
            <a:pPr marL="0" indent="0" algn="ctr">
              <a:lnSpc>
                <a:spcPts val="2700"/>
              </a:lnSpc>
              <a:buNone/>
            </a:pPr>
            <a:r>
              <a:rPr lang="en-US" sz="1500" b="1" kern="0" spc="-67" dirty="0">
                <a:solidFill>
                  <a:srgbClr val="FF00FF">
                    <a:alpha val="99000"/>
                  </a:srgbClr>
                </a:solidFill>
                <a:latin typeface="Inter" pitchFamily="34" charset="0"/>
                <a:ea typeface="Inter" pitchFamily="34" charset="-122"/>
                <a:cs typeface="Inter" pitchFamily="34" charset="-120"/>
              </a:rPr>
              <a:t>‘End of lawyers’</a:t>
            </a:r>
            <a:endParaRPr lang="en-US" sz="1500" b="1" kern="0" spc="-67" dirty="0">
              <a:solidFill>
                <a:srgbClr val="4C7BF6">
                  <a:alpha val="99000"/>
                </a:srgbClr>
              </a:solidFill>
              <a:latin typeface="Inter" pitchFamily="34" charset="0"/>
              <a:ea typeface="Inter" pitchFamily="34" charset="-122"/>
              <a:cs typeface="Inter" pitchFamily="34" charset="-120"/>
            </a:endParaRPr>
          </a:p>
        </p:txBody>
      </p:sp>
      <p:sp>
        <p:nvSpPr>
          <p:cNvPr id="19" name="Text 0">
            <a:extLst>
              <a:ext uri="{FF2B5EF4-FFF2-40B4-BE49-F238E27FC236}">
                <a16:creationId xmlns:a16="http://schemas.microsoft.com/office/drawing/2014/main" id="{2925AA20-59C9-7CDD-FB47-9803C04859C1}"/>
              </a:ext>
            </a:extLst>
          </p:cNvPr>
          <p:cNvSpPr/>
          <p:nvPr/>
        </p:nvSpPr>
        <p:spPr>
          <a:xfrm>
            <a:off x="4343401" y="1475962"/>
            <a:ext cx="1828800" cy="1095788"/>
          </a:xfrm>
          <a:prstGeom prst="rect">
            <a:avLst/>
          </a:prstGeom>
          <a:noFill/>
          <a:ln/>
        </p:spPr>
        <p:txBody>
          <a:bodyPr wrap="square" rtlCol="0" anchor="ctr"/>
          <a:lstStyle/>
          <a:p>
            <a:pPr algn="ctr">
              <a:lnSpc>
                <a:spcPts val="2700"/>
              </a:lnSpc>
            </a:pPr>
            <a:r>
              <a:rPr lang="en-US" sz="1500" b="1" kern="0" spc="-67" dirty="0">
                <a:solidFill>
                  <a:srgbClr val="000000">
                    <a:alpha val="99000"/>
                  </a:srgbClr>
                </a:solidFill>
                <a:latin typeface="Inter" pitchFamily="34" charset="0"/>
                <a:ea typeface="Inter" pitchFamily="34" charset="-122"/>
                <a:cs typeface="Inter" pitchFamily="34" charset="-120"/>
              </a:rPr>
              <a:t>Building Safety Act </a:t>
            </a:r>
            <a:endParaRPr lang="en-US" sz="1500" b="1" kern="0" spc="-67" dirty="0">
              <a:solidFill>
                <a:srgbClr val="4E7DF6"/>
              </a:solidFill>
              <a:latin typeface="Inter" pitchFamily="34" charset="0"/>
              <a:ea typeface="Inter" pitchFamily="34" charset="-122"/>
              <a:cs typeface="Inter" pitchFamily="34" charset="-120"/>
            </a:endParaRPr>
          </a:p>
          <a:p>
            <a:pPr algn="ctr">
              <a:lnSpc>
                <a:spcPts val="2700"/>
              </a:lnSpc>
            </a:pPr>
            <a:r>
              <a:rPr lang="en-US" sz="1500" b="1" kern="0" spc="-67" dirty="0">
                <a:solidFill>
                  <a:srgbClr val="4E7DF6"/>
                </a:solidFill>
                <a:latin typeface="Inter" pitchFamily="34" charset="0"/>
                <a:ea typeface="Inter" pitchFamily="34" charset="-122"/>
                <a:cs typeface="Inter" pitchFamily="34" charset="-120"/>
              </a:rPr>
              <a:t>BSA document submission</a:t>
            </a:r>
          </a:p>
          <a:p>
            <a:pPr algn="ctr">
              <a:lnSpc>
                <a:spcPts val="2700"/>
              </a:lnSpc>
            </a:pPr>
            <a:endParaRPr lang="en-US" sz="1500" b="1" dirty="0"/>
          </a:p>
        </p:txBody>
      </p:sp>
      <p:pic>
        <p:nvPicPr>
          <p:cNvPr id="21" name="Picture 20">
            <a:extLst>
              <a:ext uri="{FF2B5EF4-FFF2-40B4-BE49-F238E27FC236}">
                <a16:creationId xmlns:a16="http://schemas.microsoft.com/office/drawing/2014/main" id="{42953340-2B4C-75D7-45D8-0977544F7F88}"/>
              </a:ext>
            </a:extLst>
          </p:cNvPr>
          <p:cNvPicPr>
            <a:picLocks noChangeAspect="1"/>
          </p:cNvPicPr>
          <p:nvPr/>
        </p:nvPicPr>
        <p:blipFill>
          <a:blip r:embed="rId4"/>
          <a:stretch>
            <a:fillRect/>
          </a:stretch>
        </p:blipFill>
        <p:spPr>
          <a:xfrm>
            <a:off x="8243944" y="293663"/>
            <a:ext cx="491882" cy="660689"/>
          </a:xfrm>
          <a:prstGeom prst="rect">
            <a:avLst/>
          </a:prstGeom>
        </p:spPr>
      </p:pic>
      <p:sp>
        <p:nvSpPr>
          <p:cNvPr id="3" name="TextBox 2">
            <a:extLst>
              <a:ext uri="{FF2B5EF4-FFF2-40B4-BE49-F238E27FC236}">
                <a16:creationId xmlns:a16="http://schemas.microsoft.com/office/drawing/2014/main" id="{91537C2C-27A0-52A9-70E5-5D8B3D2BB89B}"/>
              </a:ext>
            </a:extLst>
          </p:cNvPr>
          <p:cNvSpPr txBox="1"/>
          <p:nvPr/>
        </p:nvSpPr>
        <p:spPr>
          <a:xfrm>
            <a:off x="408174" y="692222"/>
            <a:ext cx="2720083" cy="369332"/>
          </a:xfrm>
          <a:prstGeom prst="rect">
            <a:avLst/>
          </a:prstGeom>
          <a:noFill/>
        </p:spPr>
        <p:txBody>
          <a:bodyPr wrap="square" rtlCol="0">
            <a:spAutoFit/>
          </a:bodyPr>
          <a:lstStyle/>
          <a:p>
            <a:r>
              <a:rPr lang="en-GB" b="1" dirty="0"/>
              <a:t>For clients to collect data</a:t>
            </a:r>
          </a:p>
        </p:txBody>
      </p:sp>
      <p:sp>
        <p:nvSpPr>
          <p:cNvPr id="6" name="TextBox 5">
            <a:extLst>
              <a:ext uri="{FF2B5EF4-FFF2-40B4-BE49-F238E27FC236}">
                <a16:creationId xmlns:a16="http://schemas.microsoft.com/office/drawing/2014/main" id="{2700E89D-A230-A03E-CB00-198F4DF2A597}"/>
              </a:ext>
            </a:extLst>
          </p:cNvPr>
          <p:cNvSpPr txBox="1"/>
          <p:nvPr/>
        </p:nvSpPr>
        <p:spPr>
          <a:xfrm>
            <a:off x="510219" y="2977269"/>
            <a:ext cx="2210134" cy="369332"/>
          </a:xfrm>
          <a:prstGeom prst="rect">
            <a:avLst/>
          </a:prstGeom>
          <a:noFill/>
        </p:spPr>
        <p:txBody>
          <a:bodyPr wrap="square" rtlCol="0">
            <a:spAutoFit/>
          </a:bodyPr>
          <a:lstStyle/>
          <a:p>
            <a:r>
              <a:rPr lang="en-GB" b="1" dirty="0"/>
              <a:t>For the Regulator</a:t>
            </a:r>
          </a:p>
        </p:txBody>
      </p:sp>
      <p:pic>
        <p:nvPicPr>
          <p:cNvPr id="8" name="Picture 7">
            <a:hlinkClick r:id="rId5"/>
            <a:extLst>
              <a:ext uri="{FF2B5EF4-FFF2-40B4-BE49-F238E27FC236}">
                <a16:creationId xmlns:a16="http://schemas.microsoft.com/office/drawing/2014/main" id="{B2D74D5A-29CC-535E-539F-A5A9CEA45AC0}"/>
              </a:ext>
            </a:extLst>
          </p:cNvPr>
          <p:cNvPicPr>
            <a:picLocks noChangeAspect="1"/>
          </p:cNvPicPr>
          <p:nvPr/>
        </p:nvPicPr>
        <p:blipFill>
          <a:blip r:embed="rId6"/>
          <a:stretch>
            <a:fillRect/>
          </a:stretch>
        </p:blipFill>
        <p:spPr>
          <a:xfrm>
            <a:off x="4621696" y="2951224"/>
            <a:ext cx="3672828" cy="2065965"/>
          </a:xfrm>
          <a:prstGeom prst="rect">
            <a:avLst/>
          </a:prstGeom>
        </p:spPr>
      </p:pic>
      <p:sp>
        <p:nvSpPr>
          <p:cNvPr id="20" name="Text 0">
            <a:extLst>
              <a:ext uri="{FF2B5EF4-FFF2-40B4-BE49-F238E27FC236}">
                <a16:creationId xmlns:a16="http://schemas.microsoft.com/office/drawing/2014/main" id="{D18F2FD9-14F4-26F9-D272-3DDD3A968A31}"/>
              </a:ext>
            </a:extLst>
          </p:cNvPr>
          <p:cNvSpPr/>
          <p:nvPr/>
        </p:nvSpPr>
        <p:spPr>
          <a:xfrm>
            <a:off x="2060299" y="3381388"/>
            <a:ext cx="1575352" cy="1705644"/>
          </a:xfrm>
          <a:prstGeom prst="rect">
            <a:avLst/>
          </a:prstGeom>
          <a:noFill/>
          <a:ln/>
        </p:spPr>
        <p:txBody>
          <a:bodyPr wrap="square" rtlCol="0" anchor="ctr"/>
          <a:lstStyle/>
          <a:p>
            <a:pPr marL="0" indent="0" algn="ctr">
              <a:lnSpc>
                <a:spcPts val="2700"/>
              </a:lnSpc>
              <a:buNone/>
            </a:pPr>
            <a:r>
              <a:rPr lang="en-US" sz="1500" b="1" kern="0" spc="-67" dirty="0">
                <a:latin typeface="Inter" pitchFamily="34" charset="0"/>
                <a:ea typeface="Inter" pitchFamily="34" charset="-122"/>
                <a:cs typeface="Inter" pitchFamily="34" charset="-120"/>
              </a:rPr>
              <a:t>Workflow with gateway meetings</a:t>
            </a:r>
            <a:endParaRPr lang="en-US" sz="1500" b="1" kern="0" spc="-67" dirty="0">
              <a:solidFill>
                <a:srgbClr val="000000">
                  <a:alpha val="99000"/>
                </a:srgbClr>
              </a:solidFill>
              <a:latin typeface="Inter" pitchFamily="34" charset="0"/>
              <a:ea typeface="Inter" pitchFamily="34" charset="-122"/>
              <a:cs typeface="Inter" pitchFamily="34" charset="-120"/>
            </a:endParaRPr>
          </a:p>
          <a:p>
            <a:pPr marL="0" indent="0" algn="ctr">
              <a:lnSpc>
                <a:spcPts val="2700"/>
              </a:lnSpc>
              <a:buNone/>
            </a:pPr>
            <a:r>
              <a:rPr lang="en-US" sz="1500" b="1" kern="0" spc="-67" dirty="0">
                <a:solidFill>
                  <a:srgbClr val="4C7BF6">
                    <a:alpha val="99000"/>
                  </a:srgbClr>
                </a:solidFill>
                <a:latin typeface="Inter" pitchFamily="34" charset="0"/>
                <a:ea typeface="Inter" pitchFamily="34" charset="-122"/>
              </a:rPr>
              <a:t>New Water Safety Module</a:t>
            </a:r>
            <a:endParaRPr lang="en-US" sz="1500" b="1" dirty="0">
              <a:solidFill>
                <a:srgbClr val="4C7BF6">
                  <a:alpha val="99000"/>
                </a:srgbClr>
              </a:solidFill>
            </a:endParaRPr>
          </a:p>
        </p:txBody>
      </p:sp>
      <p:pic>
        <p:nvPicPr>
          <p:cNvPr id="1026" name="Picture 2" descr="Infographic detailing Constructionline's Building Safety Act Gateways for compliance, outlining process steps and support from Constructionline for clients. Gateway 1: Client submits requirements and documents, e.g. Fire Statement and planning application. Reviewed by HSE who provide advice to Local Authority (LA are responsible for granting planning permission). Principal Designer prepares and submits safe design. Gateway 2: Building Control Body inspection. Client submits evidence of: 11E - Compliance with regulations (for themselves and their supply chain). Provision of full plans. 11F - Appointment of competent people. Application for Building Control Approval. Gateway 3: Demonstrate the building is safe to occupy. Apply for completion certificate. Show ongoing management plans. Appointment of Principal Accountable Person (PAP) to oversee safety throughout the building's operational life.">
            <a:hlinkClick r:id="rId7"/>
            <a:extLst>
              <a:ext uri="{FF2B5EF4-FFF2-40B4-BE49-F238E27FC236}">
                <a16:creationId xmlns:a16="http://schemas.microsoft.com/office/drawing/2014/main" id="{C27FD85D-D82D-0B8E-2934-5262535770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5476" y="1116194"/>
            <a:ext cx="2857500" cy="1609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E6637-68C2-A2FA-36B8-C99D4108A6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703D56-EBBC-319E-A1ED-4AB405831CB0}"/>
              </a:ext>
            </a:extLst>
          </p:cNvPr>
          <p:cNvSpPr>
            <a:spLocks noGrp="1"/>
          </p:cNvSpPr>
          <p:nvPr>
            <p:ph type="title"/>
          </p:nvPr>
        </p:nvSpPr>
        <p:spPr/>
        <p:txBody>
          <a:bodyPr/>
          <a:lstStyle/>
          <a:p>
            <a:r>
              <a:rPr lang="en-GB" sz="1800" dirty="0" err="1"/>
              <a:t>ub</a:t>
            </a:r>
            <a:endParaRPr lang="en-GB" sz="1800" dirty="0"/>
          </a:p>
        </p:txBody>
      </p:sp>
      <p:graphicFrame>
        <p:nvGraphicFramePr>
          <p:cNvPr id="4" name="Content Placeholder 3">
            <a:extLst>
              <a:ext uri="{FF2B5EF4-FFF2-40B4-BE49-F238E27FC236}">
                <a16:creationId xmlns:a16="http://schemas.microsoft.com/office/drawing/2014/main" id="{57CE385F-B724-26FB-22E4-23A5763AB37C}"/>
              </a:ext>
            </a:extLst>
          </p:cNvPr>
          <p:cNvGraphicFramePr>
            <a:graphicFrameLocks noGrp="1"/>
          </p:cNvGraphicFramePr>
          <p:nvPr>
            <p:ph idx="1"/>
          </p:nvPr>
        </p:nvGraphicFramePr>
        <p:xfrm>
          <a:off x="0" y="0"/>
          <a:ext cx="0" cy="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995887533"/>
                    </a:ext>
                  </a:extLst>
                </a:gridCol>
                <a:gridCol w="208280">
                  <a:extLst>
                    <a:ext uri="{9D8B030D-6E8A-4147-A177-3AD203B41FA5}">
                      <a16:colId xmlns:a16="http://schemas.microsoft.com/office/drawing/2014/main" val="716200195"/>
                    </a:ext>
                  </a:extLst>
                </a:gridCol>
                <a:gridCol w="208280">
                  <a:extLst>
                    <a:ext uri="{9D8B030D-6E8A-4147-A177-3AD203B41FA5}">
                      <a16:colId xmlns:a16="http://schemas.microsoft.com/office/drawing/2014/main" val="2082697186"/>
                    </a:ext>
                  </a:extLst>
                </a:gridCol>
              </a:tblGrid>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644097660"/>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91745043"/>
                  </a:ext>
                </a:extLst>
              </a:tr>
              <a:tr h="37084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302048098"/>
                  </a:ext>
                </a:extLst>
              </a:tr>
            </a:tbl>
          </a:graphicData>
        </a:graphic>
      </p:graphicFrame>
      <p:pic>
        <p:nvPicPr>
          <p:cNvPr id="7" name="Picture 6" descr="A white and orange squares&#10;&#10;AI-generated content may be incorrect.">
            <a:extLst>
              <a:ext uri="{FF2B5EF4-FFF2-40B4-BE49-F238E27FC236}">
                <a16:creationId xmlns:a16="http://schemas.microsoft.com/office/drawing/2014/main" id="{86686790-A105-C4BB-C699-DDA5CBC4C596}"/>
              </a:ext>
            </a:extLst>
          </p:cNvPr>
          <p:cNvPicPr>
            <a:picLocks noChangeAspect="1"/>
          </p:cNvPicPr>
          <p:nvPr/>
        </p:nvPicPr>
        <p:blipFill>
          <a:blip r:embed="rId2"/>
          <a:stretch>
            <a:fillRect/>
          </a:stretch>
        </p:blipFill>
        <p:spPr>
          <a:xfrm>
            <a:off x="3273751" y="1332800"/>
            <a:ext cx="5889555" cy="3926369"/>
          </a:xfrm>
          <a:prstGeom prst="rect">
            <a:avLst/>
          </a:prstGeom>
        </p:spPr>
      </p:pic>
      <p:sp>
        <p:nvSpPr>
          <p:cNvPr id="12" name="TextBox 11">
            <a:extLst>
              <a:ext uri="{FF2B5EF4-FFF2-40B4-BE49-F238E27FC236}">
                <a16:creationId xmlns:a16="http://schemas.microsoft.com/office/drawing/2014/main" id="{EC1AC046-6119-DC8B-D602-8A330A41491D}"/>
              </a:ext>
            </a:extLst>
          </p:cNvPr>
          <p:cNvSpPr txBox="1"/>
          <p:nvPr/>
        </p:nvSpPr>
        <p:spPr>
          <a:xfrm>
            <a:off x="594725" y="1851370"/>
            <a:ext cx="3152265" cy="646331"/>
          </a:xfrm>
          <a:prstGeom prst="rect">
            <a:avLst/>
          </a:prstGeom>
          <a:noFill/>
        </p:spPr>
        <p:txBody>
          <a:bodyPr wrap="square" rtlCol="0">
            <a:spAutoFit/>
          </a:bodyPr>
          <a:lstStyle/>
          <a:p>
            <a:r>
              <a:rPr lang="en-GB" dirty="0"/>
              <a:t>Replace Portal with free </a:t>
            </a:r>
            <a:r>
              <a:rPr lang="en-GB" dirty="0" err="1"/>
              <a:t>TwinTrace</a:t>
            </a:r>
            <a:endParaRPr lang="en-GB" dirty="0"/>
          </a:p>
        </p:txBody>
      </p:sp>
      <p:sp>
        <p:nvSpPr>
          <p:cNvPr id="13" name="TextBox 12">
            <a:extLst>
              <a:ext uri="{FF2B5EF4-FFF2-40B4-BE49-F238E27FC236}">
                <a16:creationId xmlns:a16="http://schemas.microsoft.com/office/drawing/2014/main" id="{2CAF540F-9F1B-14BD-D2E2-C26A159B2C45}"/>
              </a:ext>
            </a:extLst>
          </p:cNvPr>
          <p:cNvSpPr txBox="1"/>
          <p:nvPr/>
        </p:nvSpPr>
        <p:spPr>
          <a:xfrm>
            <a:off x="575693" y="2673136"/>
            <a:ext cx="3171297" cy="1200329"/>
          </a:xfrm>
          <a:prstGeom prst="rect">
            <a:avLst/>
          </a:prstGeom>
          <a:noFill/>
        </p:spPr>
        <p:txBody>
          <a:bodyPr wrap="square" rtlCol="0">
            <a:spAutoFit/>
          </a:bodyPr>
          <a:lstStyle/>
          <a:p>
            <a:r>
              <a:rPr lang="en-GB" dirty="0"/>
              <a:t>Build BSR white label version of </a:t>
            </a:r>
            <a:r>
              <a:rPr lang="en-GB" dirty="0" err="1"/>
              <a:t>TwinTrace</a:t>
            </a:r>
            <a:r>
              <a:rPr lang="en-GB" dirty="0"/>
              <a:t> with workflow – Clients pay perhaps for a ‘fast lane?’</a:t>
            </a:r>
          </a:p>
        </p:txBody>
      </p:sp>
      <p:sp>
        <p:nvSpPr>
          <p:cNvPr id="14" name="TextBox 13">
            <a:extLst>
              <a:ext uri="{FF2B5EF4-FFF2-40B4-BE49-F238E27FC236}">
                <a16:creationId xmlns:a16="http://schemas.microsoft.com/office/drawing/2014/main" id="{7BF33AA1-152E-30A6-24F7-BAB2FF94F5E5}"/>
              </a:ext>
            </a:extLst>
          </p:cNvPr>
          <p:cNvSpPr txBox="1"/>
          <p:nvPr/>
        </p:nvSpPr>
        <p:spPr>
          <a:xfrm>
            <a:off x="594725" y="4010439"/>
            <a:ext cx="2911211" cy="646331"/>
          </a:xfrm>
          <a:prstGeom prst="rect">
            <a:avLst/>
          </a:prstGeom>
          <a:noFill/>
        </p:spPr>
        <p:txBody>
          <a:bodyPr wrap="square" rtlCol="0">
            <a:spAutoFit/>
          </a:bodyPr>
          <a:lstStyle/>
          <a:p>
            <a:r>
              <a:rPr lang="en-GB" dirty="0"/>
              <a:t>Support use of independent</a:t>
            </a:r>
          </a:p>
          <a:p>
            <a:r>
              <a:rPr lang="en-GB" dirty="0"/>
              <a:t>‘Digital Twins’</a:t>
            </a:r>
          </a:p>
        </p:txBody>
      </p:sp>
      <p:sp>
        <p:nvSpPr>
          <p:cNvPr id="17" name="TextBox 16">
            <a:extLst>
              <a:ext uri="{FF2B5EF4-FFF2-40B4-BE49-F238E27FC236}">
                <a16:creationId xmlns:a16="http://schemas.microsoft.com/office/drawing/2014/main" id="{79716A34-3061-24F8-FA00-22857829545C}"/>
              </a:ext>
            </a:extLst>
          </p:cNvPr>
          <p:cNvSpPr txBox="1"/>
          <p:nvPr/>
        </p:nvSpPr>
        <p:spPr>
          <a:xfrm>
            <a:off x="3873594" y="1783724"/>
            <a:ext cx="1650021" cy="1077218"/>
          </a:xfrm>
          <a:prstGeom prst="rect">
            <a:avLst/>
          </a:prstGeom>
          <a:noFill/>
        </p:spPr>
        <p:txBody>
          <a:bodyPr wrap="square" rtlCol="0">
            <a:spAutoFit/>
          </a:bodyPr>
          <a:lstStyle/>
          <a:p>
            <a:r>
              <a:rPr lang="en-GB" sz="1600" i="1" dirty="0"/>
              <a:t>Some benefits in the approval process</a:t>
            </a:r>
          </a:p>
          <a:p>
            <a:r>
              <a:rPr lang="en-GB" sz="1600" i="1" dirty="0"/>
              <a:t> </a:t>
            </a:r>
          </a:p>
        </p:txBody>
      </p:sp>
      <p:sp>
        <p:nvSpPr>
          <p:cNvPr id="18" name="TextBox 17">
            <a:extLst>
              <a:ext uri="{FF2B5EF4-FFF2-40B4-BE49-F238E27FC236}">
                <a16:creationId xmlns:a16="http://schemas.microsoft.com/office/drawing/2014/main" id="{1AAABEB1-EBD5-4B45-F7F3-335D7C2AFE93}"/>
              </a:ext>
            </a:extLst>
          </p:cNvPr>
          <p:cNvSpPr txBox="1"/>
          <p:nvPr/>
        </p:nvSpPr>
        <p:spPr>
          <a:xfrm>
            <a:off x="5421268" y="1838308"/>
            <a:ext cx="1432604" cy="584775"/>
          </a:xfrm>
          <a:prstGeom prst="rect">
            <a:avLst/>
          </a:prstGeom>
          <a:noFill/>
        </p:spPr>
        <p:txBody>
          <a:bodyPr wrap="square" rtlCol="0">
            <a:spAutoFit/>
          </a:bodyPr>
          <a:lstStyle/>
          <a:p>
            <a:r>
              <a:rPr lang="en-GB" sz="1600" i="1" dirty="0"/>
              <a:t>automated sift of applications</a:t>
            </a:r>
          </a:p>
        </p:txBody>
      </p:sp>
      <p:sp>
        <p:nvSpPr>
          <p:cNvPr id="19" name="TextBox 18">
            <a:extLst>
              <a:ext uri="{FF2B5EF4-FFF2-40B4-BE49-F238E27FC236}">
                <a16:creationId xmlns:a16="http://schemas.microsoft.com/office/drawing/2014/main" id="{29F77F46-8DAF-0396-9B40-FA2E17AF6FE3}"/>
              </a:ext>
            </a:extLst>
          </p:cNvPr>
          <p:cNvSpPr txBox="1"/>
          <p:nvPr/>
        </p:nvSpPr>
        <p:spPr>
          <a:xfrm>
            <a:off x="7091444" y="1615111"/>
            <a:ext cx="1342869" cy="1077218"/>
          </a:xfrm>
          <a:prstGeom prst="rect">
            <a:avLst/>
          </a:prstGeom>
          <a:noFill/>
        </p:spPr>
        <p:txBody>
          <a:bodyPr wrap="square" rtlCol="0">
            <a:spAutoFit/>
          </a:bodyPr>
          <a:lstStyle/>
          <a:p>
            <a:r>
              <a:rPr lang="en-GB" sz="1600" i="1" dirty="0"/>
              <a:t>Labour intensive but efficiency savings </a:t>
            </a:r>
          </a:p>
        </p:txBody>
      </p:sp>
      <p:sp>
        <p:nvSpPr>
          <p:cNvPr id="20" name="TextBox 19">
            <a:extLst>
              <a:ext uri="{FF2B5EF4-FFF2-40B4-BE49-F238E27FC236}">
                <a16:creationId xmlns:a16="http://schemas.microsoft.com/office/drawing/2014/main" id="{C0BEA2CF-DC4A-6F51-14A5-704E718782E6}"/>
              </a:ext>
            </a:extLst>
          </p:cNvPr>
          <p:cNvSpPr txBox="1"/>
          <p:nvPr/>
        </p:nvSpPr>
        <p:spPr>
          <a:xfrm>
            <a:off x="3955787" y="2673135"/>
            <a:ext cx="1389826" cy="830997"/>
          </a:xfrm>
          <a:prstGeom prst="rect">
            <a:avLst/>
          </a:prstGeom>
          <a:noFill/>
        </p:spPr>
        <p:txBody>
          <a:bodyPr wrap="square" rtlCol="0">
            <a:spAutoFit/>
          </a:bodyPr>
          <a:lstStyle/>
          <a:p>
            <a:r>
              <a:rPr lang="en-GB" sz="1600" i="1" dirty="0"/>
              <a:t>Reduces failure rate of applications</a:t>
            </a:r>
          </a:p>
        </p:txBody>
      </p:sp>
      <p:sp>
        <p:nvSpPr>
          <p:cNvPr id="21" name="TextBox 20">
            <a:extLst>
              <a:ext uri="{FF2B5EF4-FFF2-40B4-BE49-F238E27FC236}">
                <a16:creationId xmlns:a16="http://schemas.microsoft.com/office/drawing/2014/main" id="{01A13EAD-A4A3-8432-B4C9-4DBD64416797}"/>
              </a:ext>
            </a:extLst>
          </p:cNvPr>
          <p:cNvSpPr txBox="1"/>
          <p:nvPr/>
        </p:nvSpPr>
        <p:spPr>
          <a:xfrm>
            <a:off x="5523616" y="2673134"/>
            <a:ext cx="1389826" cy="1077218"/>
          </a:xfrm>
          <a:prstGeom prst="rect">
            <a:avLst/>
          </a:prstGeom>
          <a:noFill/>
        </p:spPr>
        <p:txBody>
          <a:bodyPr wrap="square" rtlCol="0">
            <a:spAutoFit/>
          </a:bodyPr>
          <a:lstStyle/>
          <a:p>
            <a:r>
              <a:rPr lang="en-GB" sz="1600" i="1" dirty="0"/>
              <a:t>50- 75% speeding up of approval system</a:t>
            </a:r>
          </a:p>
        </p:txBody>
      </p:sp>
      <p:sp>
        <p:nvSpPr>
          <p:cNvPr id="22" name="TextBox 21">
            <a:extLst>
              <a:ext uri="{FF2B5EF4-FFF2-40B4-BE49-F238E27FC236}">
                <a16:creationId xmlns:a16="http://schemas.microsoft.com/office/drawing/2014/main" id="{CFC9C6C6-4D0D-0CBF-AB37-C78E7B37EEBE}"/>
              </a:ext>
            </a:extLst>
          </p:cNvPr>
          <p:cNvSpPr txBox="1"/>
          <p:nvPr/>
        </p:nvSpPr>
        <p:spPr>
          <a:xfrm>
            <a:off x="6913443" y="2711930"/>
            <a:ext cx="1654864" cy="830997"/>
          </a:xfrm>
          <a:prstGeom prst="rect">
            <a:avLst/>
          </a:prstGeom>
          <a:noFill/>
        </p:spPr>
        <p:txBody>
          <a:bodyPr wrap="square" rtlCol="0">
            <a:spAutoFit/>
          </a:bodyPr>
          <a:lstStyle/>
          <a:p>
            <a:r>
              <a:rPr lang="en-GB" sz="1600" i="1" dirty="0"/>
              <a:t>Fully automated recommendation</a:t>
            </a:r>
          </a:p>
          <a:p>
            <a:r>
              <a:rPr lang="en-GB" sz="1600" i="1" dirty="0"/>
              <a:t>system</a:t>
            </a:r>
          </a:p>
        </p:txBody>
      </p:sp>
      <p:sp>
        <p:nvSpPr>
          <p:cNvPr id="23" name="TextBox 22">
            <a:extLst>
              <a:ext uri="{FF2B5EF4-FFF2-40B4-BE49-F238E27FC236}">
                <a16:creationId xmlns:a16="http://schemas.microsoft.com/office/drawing/2014/main" id="{1C503C07-E20E-971B-9F41-925602A0984D}"/>
              </a:ext>
            </a:extLst>
          </p:cNvPr>
          <p:cNvSpPr txBox="1"/>
          <p:nvPr/>
        </p:nvSpPr>
        <p:spPr>
          <a:xfrm>
            <a:off x="4006380" y="3931487"/>
            <a:ext cx="1231893" cy="584775"/>
          </a:xfrm>
          <a:prstGeom prst="rect">
            <a:avLst/>
          </a:prstGeom>
          <a:noFill/>
        </p:spPr>
        <p:txBody>
          <a:bodyPr wrap="square" rtlCol="0">
            <a:spAutoFit/>
          </a:bodyPr>
          <a:lstStyle/>
          <a:p>
            <a:r>
              <a:rPr lang="en-GB" sz="1600" i="1" dirty="0"/>
              <a:t>Safe Buildings</a:t>
            </a:r>
          </a:p>
        </p:txBody>
      </p:sp>
      <p:sp>
        <p:nvSpPr>
          <p:cNvPr id="24" name="TextBox 23">
            <a:extLst>
              <a:ext uri="{FF2B5EF4-FFF2-40B4-BE49-F238E27FC236}">
                <a16:creationId xmlns:a16="http://schemas.microsoft.com/office/drawing/2014/main" id="{5931C694-214C-71B8-FED5-04C4747CD7B2}"/>
              </a:ext>
            </a:extLst>
          </p:cNvPr>
          <p:cNvSpPr txBox="1"/>
          <p:nvPr/>
        </p:nvSpPr>
        <p:spPr>
          <a:xfrm>
            <a:off x="5421268" y="3716776"/>
            <a:ext cx="3125777" cy="923330"/>
          </a:xfrm>
          <a:prstGeom prst="rect">
            <a:avLst/>
          </a:prstGeom>
          <a:noFill/>
        </p:spPr>
        <p:txBody>
          <a:bodyPr wrap="square" rtlCol="0">
            <a:spAutoFit/>
          </a:bodyPr>
          <a:lstStyle/>
          <a:p>
            <a:r>
              <a:rPr lang="en-GB" i="1" dirty="0"/>
              <a:t>Driving cultural change which improves safety and resolves high level objectives.</a:t>
            </a:r>
          </a:p>
        </p:txBody>
      </p:sp>
      <p:sp>
        <p:nvSpPr>
          <p:cNvPr id="3" name="TextBox 2">
            <a:extLst>
              <a:ext uri="{FF2B5EF4-FFF2-40B4-BE49-F238E27FC236}">
                <a16:creationId xmlns:a16="http://schemas.microsoft.com/office/drawing/2014/main" id="{65B82FFF-72E3-854E-4C5A-894D65ACC27E}"/>
              </a:ext>
            </a:extLst>
          </p:cNvPr>
          <p:cNvSpPr txBox="1"/>
          <p:nvPr/>
        </p:nvSpPr>
        <p:spPr>
          <a:xfrm>
            <a:off x="575693" y="1332800"/>
            <a:ext cx="3152265" cy="338554"/>
          </a:xfrm>
          <a:prstGeom prst="rect">
            <a:avLst/>
          </a:prstGeom>
          <a:noFill/>
        </p:spPr>
        <p:txBody>
          <a:bodyPr wrap="square" rtlCol="0">
            <a:spAutoFit/>
          </a:bodyPr>
          <a:lstStyle/>
          <a:p>
            <a:r>
              <a:rPr lang="en-GB" sz="1600" b="1" dirty="0"/>
              <a:t>Options for Collation of data  </a:t>
            </a:r>
          </a:p>
        </p:txBody>
      </p:sp>
      <p:sp>
        <p:nvSpPr>
          <p:cNvPr id="5" name="TextBox 4">
            <a:extLst>
              <a:ext uri="{FF2B5EF4-FFF2-40B4-BE49-F238E27FC236}">
                <a16:creationId xmlns:a16="http://schemas.microsoft.com/office/drawing/2014/main" id="{264031D4-1EF6-8BE3-761A-558D08B6F5AB}"/>
              </a:ext>
            </a:extLst>
          </p:cNvPr>
          <p:cNvSpPr txBox="1"/>
          <p:nvPr/>
        </p:nvSpPr>
        <p:spPr>
          <a:xfrm>
            <a:off x="4622326" y="673404"/>
            <a:ext cx="3684933" cy="338554"/>
          </a:xfrm>
          <a:prstGeom prst="rect">
            <a:avLst/>
          </a:prstGeom>
          <a:noFill/>
        </p:spPr>
        <p:txBody>
          <a:bodyPr wrap="square" rtlCol="0">
            <a:spAutoFit/>
          </a:bodyPr>
          <a:lstStyle/>
          <a:p>
            <a:r>
              <a:rPr lang="en-GB" sz="1600" b="1" dirty="0"/>
              <a:t>Scope of UCL Research Project </a:t>
            </a:r>
          </a:p>
        </p:txBody>
      </p:sp>
      <p:sp>
        <p:nvSpPr>
          <p:cNvPr id="15" name="TextBox 14">
            <a:extLst>
              <a:ext uri="{FF2B5EF4-FFF2-40B4-BE49-F238E27FC236}">
                <a16:creationId xmlns:a16="http://schemas.microsoft.com/office/drawing/2014/main" id="{662EC799-10DC-7805-A580-C5A6468E3481}"/>
              </a:ext>
            </a:extLst>
          </p:cNvPr>
          <p:cNvSpPr txBox="1"/>
          <p:nvPr/>
        </p:nvSpPr>
        <p:spPr>
          <a:xfrm>
            <a:off x="5456584" y="1125802"/>
            <a:ext cx="1456860" cy="369332"/>
          </a:xfrm>
          <a:prstGeom prst="rect">
            <a:avLst/>
          </a:prstGeom>
          <a:noFill/>
        </p:spPr>
        <p:txBody>
          <a:bodyPr wrap="square" rtlCol="0">
            <a:spAutoFit/>
          </a:bodyPr>
          <a:lstStyle/>
          <a:p>
            <a:r>
              <a:rPr lang="en-GB" dirty="0"/>
              <a:t>Tactical</a:t>
            </a:r>
          </a:p>
        </p:txBody>
      </p:sp>
      <p:sp>
        <p:nvSpPr>
          <p:cNvPr id="28" name="TextBox 27">
            <a:extLst>
              <a:ext uri="{FF2B5EF4-FFF2-40B4-BE49-F238E27FC236}">
                <a16:creationId xmlns:a16="http://schemas.microsoft.com/office/drawing/2014/main" id="{B684E375-FC28-DA47-A919-44D05EEA5043}"/>
              </a:ext>
            </a:extLst>
          </p:cNvPr>
          <p:cNvSpPr txBox="1"/>
          <p:nvPr/>
        </p:nvSpPr>
        <p:spPr>
          <a:xfrm>
            <a:off x="6722391" y="1148134"/>
            <a:ext cx="2036968" cy="369332"/>
          </a:xfrm>
          <a:prstGeom prst="rect">
            <a:avLst/>
          </a:prstGeom>
          <a:noFill/>
        </p:spPr>
        <p:txBody>
          <a:bodyPr wrap="none" rtlCol="0">
            <a:spAutoFit/>
          </a:bodyPr>
          <a:lstStyle/>
          <a:p>
            <a:r>
              <a:rPr lang="en-GB" dirty="0"/>
              <a:t>Major collaboration</a:t>
            </a:r>
          </a:p>
        </p:txBody>
      </p:sp>
      <p:sp>
        <p:nvSpPr>
          <p:cNvPr id="10" name="TextBox 9">
            <a:extLst>
              <a:ext uri="{FF2B5EF4-FFF2-40B4-BE49-F238E27FC236}">
                <a16:creationId xmlns:a16="http://schemas.microsoft.com/office/drawing/2014/main" id="{37F9E5FA-1D87-717F-343A-670A63ADA82C}"/>
              </a:ext>
            </a:extLst>
          </p:cNvPr>
          <p:cNvSpPr txBox="1"/>
          <p:nvPr/>
        </p:nvSpPr>
        <p:spPr>
          <a:xfrm>
            <a:off x="384641" y="122851"/>
            <a:ext cx="3774885" cy="461665"/>
          </a:xfrm>
          <a:prstGeom prst="rect">
            <a:avLst/>
          </a:prstGeom>
          <a:noFill/>
        </p:spPr>
        <p:txBody>
          <a:bodyPr wrap="square">
            <a:spAutoFit/>
          </a:bodyPr>
          <a:lstStyle/>
          <a:p>
            <a:r>
              <a:rPr lang="en-GB" sz="2400" b="1" dirty="0"/>
              <a:t>Building your AI Capability</a:t>
            </a:r>
          </a:p>
        </p:txBody>
      </p:sp>
    </p:spTree>
    <p:extLst>
      <p:ext uri="{BB962C8B-B14F-4D97-AF65-F5344CB8AC3E}">
        <p14:creationId xmlns:p14="http://schemas.microsoft.com/office/powerpoint/2010/main" val="12469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7" grpId="0"/>
      <p:bldP spid="18" grpId="0"/>
      <p:bldP spid="19" grpId="0"/>
      <p:bldP spid="20" grpId="0"/>
      <p:bldP spid="21" grpId="0"/>
      <p:bldP spid="22" grpId="0"/>
      <p:bldP spid="23" grpId="0"/>
      <p:bldP spid="24" grpId="0"/>
      <p:bldP spid="3" grpId="0"/>
      <p:bldP spid="5" grpId="0"/>
      <p:bldP spid="15" grpId="0"/>
      <p:bldP spid="2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a:extLst>
            <a:ext uri="{FF2B5EF4-FFF2-40B4-BE49-F238E27FC236}">
              <a16:creationId xmlns:a16="http://schemas.microsoft.com/office/drawing/2014/main" id="{F8757D8F-F868-D165-A4F7-39749AA01A4C}"/>
            </a:ext>
          </a:extLst>
        </p:cNvPr>
        <p:cNvGrpSpPr/>
        <p:nvPr/>
      </p:nvGrpSpPr>
      <p:grpSpPr>
        <a:xfrm>
          <a:off x="0" y="0"/>
          <a:ext cx="0" cy="0"/>
          <a:chOff x="0" y="0"/>
          <a:chExt cx="0" cy="0"/>
        </a:xfrm>
      </p:grpSpPr>
      <p:sp>
        <p:nvSpPr>
          <p:cNvPr id="31" name="Text 1">
            <a:extLst>
              <a:ext uri="{FF2B5EF4-FFF2-40B4-BE49-F238E27FC236}">
                <a16:creationId xmlns:a16="http://schemas.microsoft.com/office/drawing/2014/main" id="{CA786B9A-07C4-C5A3-0B1B-7A01AF469D09}"/>
              </a:ext>
            </a:extLst>
          </p:cNvPr>
          <p:cNvSpPr/>
          <p:nvPr/>
        </p:nvSpPr>
        <p:spPr>
          <a:xfrm>
            <a:off x="580245" y="300122"/>
            <a:ext cx="5214268" cy="877665"/>
          </a:xfrm>
          <a:prstGeom prst="rect">
            <a:avLst/>
          </a:prstGeom>
          <a:noFill/>
          <a:ln>
            <a:noFill/>
          </a:ln>
        </p:spPr>
        <p:txBody>
          <a:bodyPr wrap="square" lIns="91440" tIns="45720" rIns="91440" bIns="45720" rtlCol="0" anchor="ctr"/>
          <a:lstStyle/>
          <a:p>
            <a:pPr marL="0" indent="0" algn="l">
              <a:lnSpc>
                <a:spcPts val="3300"/>
              </a:lnSpc>
              <a:buNone/>
            </a:pPr>
            <a:r>
              <a:rPr lang="en-US" sz="3000" b="1" kern="0" spc="-150" dirty="0">
                <a:gradFill flip="none" rotWithShape="1">
                  <a:gsLst>
                    <a:gs pos="0">
                      <a:srgbClr val="0070C0"/>
                    </a:gs>
                    <a:gs pos="100000">
                      <a:srgbClr val="E1199A"/>
                    </a:gs>
                  </a:gsLst>
                  <a:lin ang="0" scaled="1"/>
                  <a:tileRect/>
                </a:gradFill>
                <a:latin typeface="Inter" pitchFamily="34" charset="0"/>
                <a:ea typeface="Inter" pitchFamily="34" charset="-122"/>
              </a:rPr>
              <a:t>Achieving  your Objectives through Digital Readiness</a:t>
            </a:r>
            <a:endParaRPr lang="en-US" sz="3000" b="1" dirty="0">
              <a:gradFill flip="none" rotWithShape="1">
                <a:gsLst>
                  <a:gs pos="0">
                    <a:srgbClr val="0070C0"/>
                  </a:gs>
                  <a:gs pos="100000">
                    <a:srgbClr val="E1199A"/>
                  </a:gs>
                </a:gsLst>
                <a:lin ang="0" scaled="1"/>
                <a:tileRect/>
              </a:gradFill>
            </a:endParaRPr>
          </a:p>
        </p:txBody>
      </p:sp>
      <p:sp>
        <p:nvSpPr>
          <p:cNvPr id="32" name="Text 2">
            <a:extLst>
              <a:ext uri="{FF2B5EF4-FFF2-40B4-BE49-F238E27FC236}">
                <a16:creationId xmlns:a16="http://schemas.microsoft.com/office/drawing/2014/main" id="{191DF149-0554-3FEE-2E58-21EB2D7AA80A}"/>
              </a:ext>
            </a:extLst>
          </p:cNvPr>
          <p:cNvSpPr/>
          <p:nvPr/>
        </p:nvSpPr>
        <p:spPr>
          <a:xfrm>
            <a:off x="4750904" y="1272976"/>
            <a:ext cx="3044576" cy="2106388"/>
          </a:xfrm>
          <a:prstGeom prst="rect">
            <a:avLst/>
          </a:prstGeom>
          <a:noFill/>
          <a:ln/>
        </p:spPr>
        <p:txBody>
          <a:bodyPr wrap="square" lIns="91440" tIns="45720" rIns="91440" bIns="45720" rtlCol="0" anchor="ctr"/>
          <a:lstStyle/>
          <a:p>
            <a:pPr marL="285750" indent="-285750">
              <a:lnSpc>
                <a:spcPts val="2160"/>
              </a:lnSpc>
              <a:buFont typeface="Arial"/>
              <a:buChar char="•"/>
            </a:pPr>
            <a:endParaRPr lang="en-US" kern="0" spc="-54" dirty="0">
              <a:solidFill>
                <a:srgbClr val="E3E3E3">
                  <a:alpha val="99000"/>
                </a:srgbClr>
              </a:solidFill>
              <a:ea typeface="Calibri" panose="020F0502020204030204"/>
              <a:cs typeface="Calibri" panose="020F0502020204030204"/>
            </a:endParaRPr>
          </a:p>
        </p:txBody>
      </p:sp>
      <p:pic>
        <p:nvPicPr>
          <p:cNvPr id="35" name="Picture 34">
            <a:extLst>
              <a:ext uri="{FF2B5EF4-FFF2-40B4-BE49-F238E27FC236}">
                <a16:creationId xmlns:a16="http://schemas.microsoft.com/office/drawing/2014/main" id="{1949F867-2B28-839F-AC05-8F7F28B26620}"/>
              </a:ext>
            </a:extLst>
          </p:cNvPr>
          <p:cNvPicPr>
            <a:picLocks noChangeAspect="1"/>
          </p:cNvPicPr>
          <p:nvPr/>
        </p:nvPicPr>
        <p:blipFill>
          <a:blip r:embed="rId3"/>
          <a:stretch>
            <a:fillRect/>
          </a:stretch>
        </p:blipFill>
        <p:spPr>
          <a:xfrm>
            <a:off x="8243943" y="293663"/>
            <a:ext cx="721127" cy="968607"/>
          </a:xfrm>
          <a:prstGeom prst="rect">
            <a:avLst/>
          </a:prstGeom>
        </p:spPr>
      </p:pic>
      <p:pic>
        <p:nvPicPr>
          <p:cNvPr id="2050" name="Picture 2" descr="This may contain: a black and white photo of a city at night with buildings lit up in the dark">
            <a:extLst>
              <a:ext uri="{FF2B5EF4-FFF2-40B4-BE49-F238E27FC236}">
                <a16:creationId xmlns:a16="http://schemas.microsoft.com/office/drawing/2014/main" id="{388BCFA7-49FB-87CB-B22E-255921E80C62}"/>
              </a:ext>
            </a:extLst>
          </p:cNvPr>
          <p:cNvPicPr>
            <a:picLocks noChangeAspect="1" noChangeArrowheads="1"/>
          </p:cNvPicPr>
          <p:nvPr/>
        </p:nvPicPr>
        <p:blipFill rotWithShape="1">
          <a:blip r:embed="rId4">
            <a:alphaModFix amt="97000"/>
            <a:extLst>
              <a:ext uri="{28A0092B-C50C-407E-A947-70E740481C1C}">
                <a14:useLocalDpi xmlns:a14="http://schemas.microsoft.com/office/drawing/2010/main" val="0"/>
              </a:ext>
            </a:extLst>
          </a:blip>
          <a:srcRect l="5882" t="32148" r="18838" b="45508"/>
          <a:stretch>
            <a:fillRect/>
          </a:stretch>
        </p:blipFill>
        <p:spPr bwMode="auto">
          <a:xfrm>
            <a:off x="1309816" y="2606667"/>
            <a:ext cx="7775364" cy="2622558"/>
          </a:xfrm>
          <a:prstGeom prst="rect">
            <a:avLst/>
          </a:prstGeom>
          <a:noFill/>
          <a:effectLst>
            <a:softEdge rad="11684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52CC8A3-27A4-D88D-C242-84018DDA1529}"/>
              </a:ext>
            </a:extLst>
          </p:cNvPr>
          <p:cNvSpPr txBox="1"/>
          <p:nvPr/>
        </p:nvSpPr>
        <p:spPr>
          <a:xfrm>
            <a:off x="765314" y="1580321"/>
            <a:ext cx="3493604" cy="2585323"/>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bg1"/>
                </a:solidFill>
              </a:rPr>
              <a:t>BSA gateways management</a:t>
            </a:r>
          </a:p>
          <a:p>
            <a:pPr marL="285750" indent="-285750">
              <a:buFont typeface="Arial" panose="020B0604020202020204" pitchFamily="34" charset="0"/>
              <a:buChar char="•"/>
            </a:pPr>
            <a:r>
              <a:rPr lang="en-GB" dirty="0">
                <a:solidFill>
                  <a:schemeClr val="bg1"/>
                </a:solidFill>
              </a:rPr>
              <a:t>Oversee building control </a:t>
            </a:r>
          </a:p>
          <a:p>
            <a:pPr marL="285750" indent="-285750">
              <a:buFont typeface="Arial" panose="020B0604020202020204" pitchFamily="34" charset="0"/>
              <a:buChar char="•"/>
            </a:pPr>
            <a:r>
              <a:rPr lang="en-GB" dirty="0">
                <a:solidFill>
                  <a:schemeClr val="bg1"/>
                </a:solidFill>
              </a:rPr>
              <a:t>Enforcement compliance </a:t>
            </a:r>
          </a:p>
          <a:p>
            <a:pPr marL="285750" indent="-285750">
              <a:buFont typeface="Arial" panose="020B0604020202020204" pitchFamily="34" charset="0"/>
              <a:buChar char="•"/>
            </a:pPr>
            <a:r>
              <a:rPr lang="en-GB" dirty="0">
                <a:solidFill>
                  <a:schemeClr val="bg1"/>
                </a:solidFill>
              </a:rPr>
              <a:t>Provide guidance                </a:t>
            </a:r>
          </a:p>
          <a:p>
            <a:pPr marL="285750" indent="-285750">
              <a:buFont typeface="Arial" panose="020B0604020202020204" pitchFamily="34" charset="0"/>
              <a:buChar char="•"/>
            </a:pPr>
            <a:r>
              <a:rPr lang="en-GB" dirty="0">
                <a:solidFill>
                  <a:schemeClr val="bg1"/>
                </a:solidFill>
              </a:rPr>
              <a:t>Engaging with residents    </a:t>
            </a:r>
          </a:p>
          <a:p>
            <a:pPr marL="285750" indent="-285750">
              <a:buFont typeface="Arial" panose="020B0604020202020204" pitchFamily="34" charset="0"/>
              <a:buChar char="•"/>
            </a:pPr>
            <a:r>
              <a:rPr lang="en-GB" dirty="0">
                <a:solidFill>
                  <a:schemeClr val="bg1"/>
                </a:solidFill>
              </a:rPr>
              <a:t>Hackitt’s conclusion ‘Culture of Indifference and Complacency’ </a:t>
            </a:r>
          </a:p>
          <a:p>
            <a:r>
              <a:rPr lang="en-GB" dirty="0">
                <a:solidFill>
                  <a:srgbClr val="660066"/>
                </a:solidFill>
              </a:rPr>
              <a:t>.</a:t>
            </a:r>
          </a:p>
          <a:p>
            <a:pPr marL="285750" indent="-285750">
              <a:buFont typeface="Arial" panose="020B0604020202020204" pitchFamily="34" charset="0"/>
              <a:buChar char="•"/>
            </a:pPr>
            <a:endParaRPr lang="en-GB" dirty="0">
              <a:solidFill>
                <a:schemeClr val="bg1"/>
              </a:solidFill>
            </a:endParaRPr>
          </a:p>
        </p:txBody>
      </p:sp>
      <p:sp>
        <p:nvSpPr>
          <p:cNvPr id="2" name="TextBox 1">
            <a:extLst>
              <a:ext uri="{FF2B5EF4-FFF2-40B4-BE49-F238E27FC236}">
                <a16:creationId xmlns:a16="http://schemas.microsoft.com/office/drawing/2014/main" id="{DB787927-CD45-E83E-A1AE-3F2FD2E719C4}"/>
              </a:ext>
            </a:extLst>
          </p:cNvPr>
          <p:cNvSpPr txBox="1"/>
          <p:nvPr/>
        </p:nvSpPr>
        <p:spPr>
          <a:xfrm>
            <a:off x="4646003" y="1573734"/>
            <a:ext cx="4403575" cy="3139321"/>
          </a:xfrm>
          <a:prstGeom prst="rect">
            <a:avLst/>
          </a:prstGeom>
          <a:noFill/>
        </p:spPr>
        <p:txBody>
          <a:bodyPr wrap="square" rtlCol="0">
            <a:spAutoFit/>
          </a:bodyPr>
          <a:lstStyle/>
          <a:p>
            <a:pPr marL="285750" indent="-285750">
              <a:buFont typeface="Arial" panose="020B0604020202020204" pitchFamily="34" charset="0"/>
              <a:buChar char="•"/>
            </a:pPr>
            <a:r>
              <a:rPr lang="en-GB" dirty="0" err="1">
                <a:solidFill>
                  <a:srgbClr val="0099FF"/>
                </a:solidFill>
              </a:rPr>
              <a:t>TwinTrace</a:t>
            </a:r>
            <a:r>
              <a:rPr lang="en-GB" dirty="0">
                <a:solidFill>
                  <a:srgbClr val="0099FF"/>
                </a:solidFill>
              </a:rPr>
              <a:t> document regulator module</a:t>
            </a:r>
          </a:p>
          <a:p>
            <a:pPr marL="285750" indent="-285750">
              <a:buFont typeface="Arial" panose="020B0604020202020204" pitchFamily="34" charset="0"/>
              <a:buChar char="•"/>
            </a:pPr>
            <a:r>
              <a:rPr lang="en-GB" dirty="0">
                <a:solidFill>
                  <a:srgbClr val="9966FF"/>
                </a:solidFill>
              </a:rPr>
              <a:t>Gateway management approval system</a:t>
            </a:r>
          </a:p>
          <a:p>
            <a:pPr marL="285750" indent="-285750">
              <a:buFont typeface="Arial" panose="020B0604020202020204" pitchFamily="34" charset="0"/>
              <a:buChar char="•"/>
            </a:pPr>
            <a:r>
              <a:rPr lang="en-GB" dirty="0">
                <a:solidFill>
                  <a:srgbClr val="FF66CC"/>
                </a:solidFill>
              </a:rPr>
              <a:t>Automated Monitoring and reporting</a:t>
            </a:r>
          </a:p>
          <a:p>
            <a:pPr marL="285750" indent="-285750">
              <a:buFont typeface="Arial" panose="020B0604020202020204" pitchFamily="34" charset="0"/>
              <a:buChar char="•"/>
            </a:pPr>
            <a:r>
              <a:rPr lang="en-GB" dirty="0">
                <a:solidFill>
                  <a:srgbClr val="FF66FF"/>
                </a:solidFill>
              </a:rPr>
              <a:t>Enhanced version of ‘Reggie’</a:t>
            </a:r>
          </a:p>
          <a:p>
            <a:pPr marL="285750" indent="-285750">
              <a:buFont typeface="Arial" panose="020B0604020202020204" pitchFamily="34" charset="0"/>
              <a:buChar char="•"/>
            </a:pPr>
            <a:r>
              <a:rPr lang="en-GB" dirty="0">
                <a:solidFill>
                  <a:srgbClr val="9900CC"/>
                </a:solidFill>
              </a:rPr>
              <a:t>Digital Twin Dashboard</a:t>
            </a:r>
          </a:p>
          <a:p>
            <a:pPr marL="285750" indent="-285750">
              <a:buFont typeface="Arial" panose="020B0604020202020204" pitchFamily="34" charset="0"/>
              <a:buChar char="•"/>
            </a:pPr>
            <a:r>
              <a:rPr lang="en-GB" dirty="0">
                <a:solidFill>
                  <a:srgbClr val="FF33CC"/>
                </a:solidFill>
              </a:rPr>
              <a:t>Whole of ‘building life’ immutable digital twin by regular gateway meetings</a:t>
            </a:r>
            <a:endParaRPr lang="en-GB" dirty="0">
              <a:solidFill>
                <a:srgbClr val="9900CC"/>
              </a:solidFill>
            </a:endParaRPr>
          </a:p>
          <a:p>
            <a:endParaRPr lang="en-GB" dirty="0">
              <a:solidFill>
                <a:srgbClr val="FF66FF"/>
              </a:solidFill>
            </a:endParaRPr>
          </a:p>
          <a:p>
            <a:endParaRPr lang="en-GB" dirty="0">
              <a:solidFill>
                <a:srgbClr val="FF66CC"/>
              </a:solidFill>
            </a:endParaRPr>
          </a:p>
          <a:p>
            <a:endParaRPr lang="en-GB" dirty="0">
              <a:solidFill>
                <a:srgbClr val="9966FF"/>
              </a:solidFill>
            </a:endParaRPr>
          </a:p>
          <a:p>
            <a:endParaRPr lang="en-GB" dirty="0"/>
          </a:p>
        </p:txBody>
      </p:sp>
    </p:spTree>
    <p:extLst>
      <p:ext uri="{BB962C8B-B14F-4D97-AF65-F5344CB8AC3E}">
        <p14:creationId xmlns:p14="http://schemas.microsoft.com/office/powerpoint/2010/main" val="286082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a:extLst>
            <a:ext uri="{FF2B5EF4-FFF2-40B4-BE49-F238E27FC236}">
              <a16:creationId xmlns:a16="http://schemas.microsoft.com/office/drawing/2014/main" id="{2D7782F0-0DBC-7C99-413F-EB282498BA95}"/>
            </a:ext>
          </a:extLst>
        </p:cNvPr>
        <p:cNvGrpSpPr/>
        <p:nvPr/>
      </p:nvGrpSpPr>
      <p:grpSpPr>
        <a:xfrm>
          <a:off x="0" y="0"/>
          <a:ext cx="0" cy="0"/>
          <a:chOff x="0" y="0"/>
          <a:chExt cx="0" cy="0"/>
        </a:xfrm>
      </p:grpSpPr>
      <p:sp>
        <p:nvSpPr>
          <p:cNvPr id="31" name="Text 1">
            <a:extLst>
              <a:ext uri="{FF2B5EF4-FFF2-40B4-BE49-F238E27FC236}">
                <a16:creationId xmlns:a16="http://schemas.microsoft.com/office/drawing/2014/main" id="{1F111706-7373-C32C-00D6-25052FE36E08}"/>
              </a:ext>
            </a:extLst>
          </p:cNvPr>
          <p:cNvSpPr/>
          <p:nvPr/>
        </p:nvSpPr>
        <p:spPr>
          <a:xfrm>
            <a:off x="531743" y="1"/>
            <a:ext cx="5218044" cy="824948"/>
          </a:xfrm>
          <a:prstGeom prst="rect">
            <a:avLst/>
          </a:prstGeom>
          <a:noFill/>
          <a:ln>
            <a:noFill/>
          </a:ln>
        </p:spPr>
        <p:txBody>
          <a:bodyPr wrap="square" lIns="91440" tIns="45720" rIns="91440" bIns="45720" rtlCol="0" anchor="ctr"/>
          <a:lstStyle/>
          <a:p>
            <a:pPr marL="0" indent="0" algn="l">
              <a:lnSpc>
                <a:spcPts val="3300"/>
              </a:lnSpc>
              <a:buNone/>
            </a:pPr>
            <a:r>
              <a:rPr lang="en-US" sz="3000" b="1" kern="0" spc="-150" dirty="0">
                <a:gradFill flip="none" rotWithShape="1">
                  <a:gsLst>
                    <a:gs pos="0">
                      <a:srgbClr val="0070C0"/>
                    </a:gs>
                    <a:gs pos="100000">
                      <a:srgbClr val="E1199A"/>
                    </a:gs>
                  </a:gsLst>
                  <a:lin ang="0" scaled="1"/>
                  <a:tileRect/>
                </a:gradFill>
                <a:latin typeface="Inter" pitchFamily="34" charset="0"/>
                <a:ea typeface="Inter" pitchFamily="34" charset="-122"/>
              </a:rPr>
              <a:t>Our Recommendations</a:t>
            </a:r>
            <a:endParaRPr lang="en-US" sz="3000" b="1" dirty="0">
              <a:gradFill flip="none" rotWithShape="1">
                <a:gsLst>
                  <a:gs pos="0">
                    <a:srgbClr val="0070C0"/>
                  </a:gs>
                  <a:gs pos="100000">
                    <a:srgbClr val="E1199A"/>
                  </a:gs>
                </a:gsLst>
                <a:lin ang="0" scaled="1"/>
                <a:tileRect/>
              </a:gradFill>
            </a:endParaRPr>
          </a:p>
        </p:txBody>
      </p:sp>
      <p:sp>
        <p:nvSpPr>
          <p:cNvPr id="32" name="Text 2">
            <a:extLst>
              <a:ext uri="{FF2B5EF4-FFF2-40B4-BE49-F238E27FC236}">
                <a16:creationId xmlns:a16="http://schemas.microsoft.com/office/drawing/2014/main" id="{EC0AB3FF-6AE5-F7E4-2825-35FD0C3347F2}"/>
              </a:ext>
            </a:extLst>
          </p:cNvPr>
          <p:cNvSpPr/>
          <p:nvPr/>
        </p:nvSpPr>
        <p:spPr>
          <a:xfrm>
            <a:off x="4750904" y="1272976"/>
            <a:ext cx="3044576" cy="2106388"/>
          </a:xfrm>
          <a:prstGeom prst="rect">
            <a:avLst/>
          </a:prstGeom>
          <a:noFill/>
          <a:ln/>
        </p:spPr>
        <p:txBody>
          <a:bodyPr wrap="square" lIns="91440" tIns="45720" rIns="91440" bIns="45720" rtlCol="0" anchor="ctr"/>
          <a:lstStyle/>
          <a:p>
            <a:pPr marL="285750" indent="-285750">
              <a:lnSpc>
                <a:spcPts val="2160"/>
              </a:lnSpc>
              <a:buFont typeface="Arial"/>
              <a:buChar char="•"/>
            </a:pPr>
            <a:endParaRPr lang="en-US" kern="0" spc="-54" dirty="0">
              <a:solidFill>
                <a:srgbClr val="E3E3E3">
                  <a:alpha val="99000"/>
                </a:srgbClr>
              </a:solidFill>
              <a:ea typeface="Calibri" panose="020F0502020204030204"/>
              <a:cs typeface="Calibri" panose="020F0502020204030204"/>
            </a:endParaRPr>
          </a:p>
        </p:txBody>
      </p:sp>
      <p:pic>
        <p:nvPicPr>
          <p:cNvPr id="35" name="Picture 34">
            <a:extLst>
              <a:ext uri="{FF2B5EF4-FFF2-40B4-BE49-F238E27FC236}">
                <a16:creationId xmlns:a16="http://schemas.microsoft.com/office/drawing/2014/main" id="{91CBF741-4CF1-FF21-99DD-EF8E70E00252}"/>
              </a:ext>
            </a:extLst>
          </p:cNvPr>
          <p:cNvPicPr>
            <a:picLocks noChangeAspect="1"/>
          </p:cNvPicPr>
          <p:nvPr/>
        </p:nvPicPr>
        <p:blipFill>
          <a:blip r:embed="rId3"/>
          <a:stretch>
            <a:fillRect/>
          </a:stretch>
        </p:blipFill>
        <p:spPr>
          <a:xfrm>
            <a:off x="8243943" y="293663"/>
            <a:ext cx="721127" cy="968607"/>
          </a:xfrm>
          <a:prstGeom prst="rect">
            <a:avLst/>
          </a:prstGeom>
        </p:spPr>
      </p:pic>
      <p:pic>
        <p:nvPicPr>
          <p:cNvPr id="2050" name="Picture 2" descr="This may contain: a black and white photo of a city at night with buildings lit up in the dark">
            <a:extLst>
              <a:ext uri="{FF2B5EF4-FFF2-40B4-BE49-F238E27FC236}">
                <a16:creationId xmlns:a16="http://schemas.microsoft.com/office/drawing/2014/main" id="{730CBBDD-1CEB-4944-F145-A134058BDB2B}"/>
              </a:ext>
            </a:extLst>
          </p:cNvPr>
          <p:cNvPicPr>
            <a:picLocks noChangeAspect="1" noChangeArrowheads="1"/>
          </p:cNvPicPr>
          <p:nvPr/>
        </p:nvPicPr>
        <p:blipFill rotWithShape="1">
          <a:blip r:embed="rId4">
            <a:alphaModFix amt="97000"/>
            <a:extLst>
              <a:ext uri="{28A0092B-C50C-407E-A947-70E740481C1C}">
                <a14:useLocalDpi xmlns:a14="http://schemas.microsoft.com/office/drawing/2010/main" val="0"/>
              </a:ext>
            </a:extLst>
          </a:blip>
          <a:srcRect l="5882" t="32148" r="18838" b="45508"/>
          <a:stretch>
            <a:fillRect/>
          </a:stretch>
        </p:blipFill>
        <p:spPr bwMode="auto">
          <a:xfrm>
            <a:off x="1309816" y="2606667"/>
            <a:ext cx="7775364" cy="2622558"/>
          </a:xfrm>
          <a:prstGeom prst="rect">
            <a:avLst/>
          </a:prstGeom>
          <a:noFill/>
          <a:effectLst>
            <a:softEdge rad="11684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9D46B81-C424-783E-4B63-BF94E9B25E13}"/>
              </a:ext>
            </a:extLst>
          </p:cNvPr>
          <p:cNvSpPr txBox="1"/>
          <p:nvPr/>
        </p:nvSpPr>
        <p:spPr>
          <a:xfrm>
            <a:off x="1396449" y="777966"/>
            <a:ext cx="7444408" cy="3139321"/>
          </a:xfrm>
          <a:prstGeom prst="rect">
            <a:avLst/>
          </a:prstGeom>
          <a:noFill/>
        </p:spPr>
        <p:txBody>
          <a:bodyPr wrap="square" rtlCol="0">
            <a:spAutoFit/>
          </a:bodyPr>
          <a:lstStyle/>
          <a:p>
            <a:pPr marL="342900" indent="-342900">
              <a:buAutoNum type="arabicPeriod"/>
            </a:pPr>
            <a:r>
              <a:rPr lang="en-GB" dirty="0">
                <a:solidFill>
                  <a:srgbClr val="0099FF"/>
                </a:solidFill>
              </a:rPr>
              <a:t>Replace Portal with BSA module from current version of </a:t>
            </a:r>
            <a:r>
              <a:rPr lang="en-GB" dirty="0" err="1">
                <a:solidFill>
                  <a:srgbClr val="0099FF"/>
                </a:solidFill>
              </a:rPr>
              <a:t>TwinTrace</a:t>
            </a:r>
            <a:r>
              <a:rPr lang="en-GB" dirty="0">
                <a:solidFill>
                  <a:srgbClr val="0099FF"/>
                </a:solidFill>
              </a:rPr>
              <a:t> </a:t>
            </a:r>
          </a:p>
          <a:p>
            <a:pPr marL="342900" indent="-342900">
              <a:buAutoNum type="arabicPeriod"/>
            </a:pPr>
            <a:r>
              <a:rPr lang="en-GB" dirty="0">
                <a:solidFill>
                  <a:srgbClr val="0099FF"/>
                </a:solidFill>
              </a:rPr>
              <a:t>Design and build white label version of </a:t>
            </a:r>
            <a:r>
              <a:rPr lang="en-GB" dirty="0" err="1">
                <a:solidFill>
                  <a:srgbClr val="0099FF"/>
                </a:solidFill>
              </a:rPr>
              <a:t>TwinTrace</a:t>
            </a:r>
            <a:r>
              <a:rPr lang="en-GB" dirty="0">
                <a:solidFill>
                  <a:srgbClr val="0099FF"/>
                </a:solidFill>
              </a:rPr>
              <a:t> to speed up BSA approvals</a:t>
            </a:r>
          </a:p>
          <a:p>
            <a:pPr marL="800100" lvl="1" indent="-342900">
              <a:buFont typeface="Arial" panose="020B0604020202020204" pitchFamily="34" charset="0"/>
              <a:buChar char="•"/>
            </a:pPr>
            <a:r>
              <a:rPr lang="en-GB" dirty="0">
                <a:solidFill>
                  <a:srgbClr val="0099FF"/>
                </a:solidFill>
              </a:rPr>
              <a:t>BSA Module + enhanced gateway management workflow</a:t>
            </a:r>
          </a:p>
          <a:p>
            <a:pPr marL="800100" lvl="1" indent="-342900">
              <a:buFont typeface="Arial" panose="020B0604020202020204" pitchFamily="34" charset="0"/>
              <a:buChar char="•"/>
            </a:pPr>
            <a:r>
              <a:rPr lang="en-GB" dirty="0">
                <a:solidFill>
                  <a:srgbClr val="0099FF"/>
                </a:solidFill>
              </a:rPr>
              <a:t>Simplified Virtual Data Room of legal documentation required for BSA approval</a:t>
            </a:r>
          </a:p>
          <a:p>
            <a:pPr marL="800100" lvl="1" indent="-342900">
              <a:buFont typeface="Arial" panose="020B0604020202020204" pitchFamily="34" charset="0"/>
              <a:buChar char="•"/>
            </a:pPr>
            <a:r>
              <a:rPr lang="en-GB" dirty="0">
                <a:solidFill>
                  <a:srgbClr val="0099FF"/>
                </a:solidFill>
              </a:rPr>
              <a:t>Healthcare module</a:t>
            </a:r>
            <a:r>
              <a:rPr lang="en-GB" dirty="0">
                <a:solidFill>
                  <a:srgbClr val="660066"/>
                </a:solidFill>
              </a:rPr>
              <a:t>.</a:t>
            </a:r>
          </a:p>
          <a:p>
            <a:pPr marL="800100" lvl="1" indent="-342900">
              <a:buFont typeface="Arial" panose="020B0604020202020204" pitchFamily="34" charset="0"/>
              <a:buChar char="•"/>
            </a:pPr>
            <a:r>
              <a:rPr lang="en-GB" dirty="0">
                <a:solidFill>
                  <a:srgbClr val="0099FF"/>
                </a:solidFill>
              </a:rPr>
              <a:t>Regulator Module with enhanced approval gateway management workflow</a:t>
            </a:r>
          </a:p>
          <a:p>
            <a:r>
              <a:rPr lang="en-GB" dirty="0">
                <a:solidFill>
                  <a:srgbClr val="0099FF"/>
                </a:solidFill>
              </a:rPr>
              <a:t>3.   Design AI module with UCL to sift approvals</a:t>
            </a:r>
          </a:p>
          <a:p>
            <a:endParaRPr lang="en-GB" dirty="0">
              <a:solidFill>
                <a:schemeClr val="bg1"/>
              </a:solidFill>
            </a:endParaRPr>
          </a:p>
        </p:txBody>
      </p:sp>
      <p:sp>
        <p:nvSpPr>
          <p:cNvPr id="3" name="TextBox 2">
            <a:extLst>
              <a:ext uri="{FF2B5EF4-FFF2-40B4-BE49-F238E27FC236}">
                <a16:creationId xmlns:a16="http://schemas.microsoft.com/office/drawing/2014/main" id="{97642FF0-3D79-1723-8F82-72F6C3048A4A}"/>
              </a:ext>
            </a:extLst>
          </p:cNvPr>
          <p:cNvSpPr txBox="1"/>
          <p:nvPr/>
        </p:nvSpPr>
        <p:spPr>
          <a:xfrm>
            <a:off x="1396449" y="3707296"/>
            <a:ext cx="9074672" cy="1497206"/>
          </a:xfrm>
          <a:prstGeom prst="rect">
            <a:avLst/>
          </a:prstGeom>
          <a:noFill/>
        </p:spPr>
        <p:txBody>
          <a:bodyPr wrap="square" rtlCol="0">
            <a:spAutoFit/>
          </a:bodyPr>
          <a:lstStyle/>
          <a:p>
            <a:pPr marL="342900" indent="-342900">
              <a:buAutoNum type="arabicPeriod" startAt="4"/>
            </a:pPr>
            <a:r>
              <a:rPr lang="en-GB" dirty="0">
                <a:solidFill>
                  <a:schemeClr val="bg1"/>
                </a:solidFill>
              </a:rPr>
              <a:t>Develop AI module with UCL to recommend approval + traffic light gap analysis for clients</a:t>
            </a:r>
          </a:p>
          <a:p>
            <a:pPr marL="342900" indent="-342900">
              <a:buAutoNum type="arabicPeriod" startAt="4"/>
            </a:pPr>
            <a:r>
              <a:rPr lang="en-GB" dirty="0">
                <a:solidFill>
                  <a:schemeClr val="bg1"/>
                </a:solidFill>
              </a:rPr>
              <a:t>Promote or release white label version of PIM</a:t>
            </a:r>
          </a:p>
          <a:p>
            <a:pPr marL="742950" lvl="1" indent="-285750">
              <a:buFont typeface="Arial" panose="020B0604020202020204" pitchFamily="34" charset="0"/>
              <a:buChar char="•"/>
            </a:pPr>
            <a:r>
              <a:rPr lang="en-GB" dirty="0">
                <a:solidFill>
                  <a:schemeClr val="bg1"/>
                </a:solidFill>
              </a:rPr>
              <a:t>Gateway management for entire development/construction team</a:t>
            </a:r>
          </a:p>
          <a:p>
            <a:pPr marL="742950" lvl="1" indent="-285750">
              <a:buFont typeface="Arial" panose="020B0604020202020204" pitchFamily="34" charset="0"/>
              <a:buChar char="•"/>
            </a:pPr>
            <a:r>
              <a:rPr lang="en-GB" dirty="0">
                <a:solidFill>
                  <a:schemeClr val="bg1"/>
                </a:solidFill>
              </a:rPr>
              <a:t>Searchable</a:t>
            </a:r>
          </a:p>
          <a:p>
            <a:pPr marL="742950" lvl="1" indent="-285750">
              <a:buFont typeface="Arial" panose="020B0604020202020204" pitchFamily="34" charset="0"/>
              <a:buChar char="•"/>
            </a:pPr>
            <a:r>
              <a:rPr lang="en-GB" dirty="0">
                <a:solidFill>
                  <a:schemeClr val="bg1"/>
                </a:solidFill>
              </a:rPr>
              <a:t>Includes Virtual Data Room and FM modules</a:t>
            </a:r>
            <a:endParaRPr lang="en-GB" dirty="0"/>
          </a:p>
        </p:txBody>
      </p:sp>
      <p:sp>
        <p:nvSpPr>
          <p:cNvPr id="4" name="TextBox 3">
            <a:extLst>
              <a:ext uri="{FF2B5EF4-FFF2-40B4-BE49-F238E27FC236}">
                <a16:creationId xmlns:a16="http://schemas.microsoft.com/office/drawing/2014/main" id="{BA5EDFEA-C6A0-E884-587C-0C209332FC83}"/>
              </a:ext>
            </a:extLst>
          </p:cNvPr>
          <p:cNvSpPr txBox="1"/>
          <p:nvPr/>
        </p:nvSpPr>
        <p:spPr>
          <a:xfrm>
            <a:off x="-56554" y="777966"/>
            <a:ext cx="1704539" cy="553998"/>
          </a:xfrm>
          <a:prstGeom prst="rect">
            <a:avLst/>
          </a:prstGeom>
          <a:noFill/>
        </p:spPr>
        <p:txBody>
          <a:bodyPr wrap="square" rtlCol="0">
            <a:spAutoFit/>
          </a:bodyPr>
          <a:lstStyle/>
          <a:p>
            <a:r>
              <a:rPr lang="en-GB" sz="3000" b="1" kern="0" spc="-150" dirty="0">
                <a:gradFill flip="none" rotWithShape="1">
                  <a:gsLst>
                    <a:gs pos="0">
                      <a:srgbClr val="0070C0"/>
                    </a:gs>
                    <a:gs pos="100000">
                      <a:srgbClr val="E1199A"/>
                    </a:gs>
                  </a:gsLst>
                  <a:lin ang="0" scaled="1"/>
                  <a:tileRect/>
                </a:gradFill>
                <a:latin typeface="Inter" pitchFamily="34" charset="0"/>
                <a:ea typeface="Inter" pitchFamily="34" charset="-122"/>
              </a:rPr>
              <a:t>TACTICAL</a:t>
            </a:r>
          </a:p>
        </p:txBody>
      </p:sp>
      <p:sp>
        <p:nvSpPr>
          <p:cNvPr id="10" name="TextBox 9">
            <a:extLst>
              <a:ext uri="{FF2B5EF4-FFF2-40B4-BE49-F238E27FC236}">
                <a16:creationId xmlns:a16="http://schemas.microsoft.com/office/drawing/2014/main" id="{32E4520A-87A8-3CC9-9925-7F2DC1AB0720}"/>
              </a:ext>
            </a:extLst>
          </p:cNvPr>
          <p:cNvSpPr txBox="1"/>
          <p:nvPr/>
        </p:nvSpPr>
        <p:spPr>
          <a:xfrm>
            <a:off x="-56553" y="3601279"/>
            <a:ext cx="1621882" cy="1017216"/>
          </a:xfrm>
          <a:prstGeom prst="rect">
            <a:avLst/>
          </a:prstGeom>
          <a:noFill/>
        </p:spPr>
        <p:txBody>
          <a:bodyPr wrap="square" rtlCol="0">
            <a:spAutoFit/>
          </a:bodyPr>
          <a:lstStyle/>
          <a:p>
            <a:r>
              <a:rPr lang="en-GB" sz="3000" b="1" kern="0" spc="-150" dirty="0">
                <a:gradFill flip="none" rotWithShape="1">
                  <a:gsLst>
                    <a:gs pos="0">
                      <a:srgbClr val="0070C0"/>
                    </a:gs>
                    <a:gs pos="100000">
                      <a:srgbClr val="E1199A"/>
                    </a:gs>
                  </a:gsLst>
                  <a:lin ang="0" scaled="1"/>
                  <a:tileRect/>
                </a:gradFill>
                <a:latin typeface="Inter" pitchFamily="34" charset="0"/>
                <a:ea typeface="Inter" pitchFamily="34" charset="-122"/>
              </a:rPr>
              <a:t>LONGER</a:t>
            </a:r>
          </a:p>
          <a:p>
            <a:r>
              <a:rPr lang="en-GB" sz="3000" b="1" kern="0" spc="-150" dirty="0">
                <a:gradFill flip="none" rotWithShape="1">
                  <a:gsLst>
                    <a:gs pos="0">
                      <a:srgbClr val="0070C0"/>
                    </a:gs>
                    <a:gs pos="100000">
                      <a:srgbClr val="E1199A"/>
                    </a:gs>
                  </a:gsLst>
                  <a:lin ang="0" scaled="1"/>
                  <a:tileRect/>
                </a:gradFill>
                <a:latin typeface="Inter" pitchFamily="34" charset="0"/>
                <a:ea typeface="Inter" pitchFamily="34" charset="-122"/>
              </a:rPr>
              <a:t>TERM</a:t>
            </a:r>
          </a:p>
        </p:txBody>
      </p:sp>
    </p:spTree>
    <p:extLst>
      <p:ext uri="{BB962C8B-B14F-4D97-AF65-F5344CB8AC3E}">
        <p14:creationId xmlns:p14="http://schemas.microsoft.com/office/powerpoint/2010/main" val="117637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17777</TotalTime>
  <Words>635</Words>
  <Application>Microsoft Office PowerPoint</Application>
  <PresentationFormat>On-screen Show (16:9)</PresentationFormat>
  <Paragraphs>137</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Inter</vt:lpstr>
      <vt:lpstr>Spline Sans</vt:lpstr>
      <vt:lpstr>Office Theme</vt:lpstr>
      <vt:lpstr>PowerPoint Presentation</vt:lpstr>
      <vt:lpstr>PowerPoint Presentation</vt:lpstr>
      <vt:lpstr>PowerPoint Presentation</vt:lpstr>
      <vt:lpstr>PowerPoint Presentation</vt:lpstr>
      <vt:lpstr>PowerPoint Presentation</vt:lpstr>
      <vt:lpstr>PowerPoint Presentation</vt:lpstr>
      <vt:lpstr>ub</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Jeremy.Barnett</cp:lastModifiedBy>
  <cp:revision>125</cp:revision>
  <dcterms:created xsi:type="dcterms:W3CDTF">2025-11-15T09:01:42Z</dcterms:created>
  <dcterms:modified xsi:type="dcterms:W3CDTF">2026-01-13T10:06:48Z</dcterms:modified>
</cp:coreProperties>
</file>